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18"/>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w Iskowitz" initials="AI" lastIdx="5" clrIdx="0">
    <p:extLst>
      <p:ext uri="{19B8F6BF-5375-455C-9EA6-DF929625EA0E}">
        <p15:presenceInfo xmlns:p15="http://schemas.microsoft.com/office/powerpoint/2012/main" userId="S::aiskowitz@discoveryed.com::8de99e15-3d5b-43a5-a1c9-606e1dfafa4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091"/>
    <p:restoredTop sz="86917"/>
  </p:normalViewPr>
  <p:slideViewPr>
    <p:cSldViewPr snapToGrid="0" snapToObjects="1">
      <p:cViewPr varScale="1">
        <p:scale>
          <a:sx n="108" d="100"/>
          <a:sy n="108" d="100"/>
        </p:scale>
        <p:origin x="2136"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AABC6EC-381C-7747-B480-AB40D4A3AAD3}" type="datetimeFigureOut">
              <a:rPr lang="en-US" smtClean="0"/>
              <a:t>5/22/2023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8F33FDD-DB77-FA46-B573-BE9AB3A2759C}" type="slidenum">
              <a:rPr lang="en-US" smtClean="0"/>
              <a:t>‹#›</a:t>
            </a:fld>
            <a:endParaRPr lang="en-US"/>
          </a:p>
        </p:txBody>
      </p:sp>
    </p:spTree>
    <p:extLst>
      <p:ext uri="{BB962C8B-B14F-4D97-AF65-F5344CB8AC3E}">
        <p14:creationId xmlns:p14="http://schemas.microsoft.com/office/powerpoint/2010/main" val="29149693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Employees – This is a slide you can customize with a picture of yourself or something you work on at Boeing. Edit the text box to include two truths about yourself and one lie. After introducing yourself, invite students to read the three statements and guess which one is the lie. This gives you an opportunity to explain one, or both, of the truth statements students might be surprised about.</a:t>
            </a:r>
          </a:p>
          <a:p>
            <a:endParaRPr lang="en-US" dirty="0"/>
          </a:p>
        </p:txBody>
      </p:sp>
      <p:sp>
        <p:nvSpPr>
          <p:cNvPr id="4" name="Slide Number Placeholder 3"/>
          <p:cNvSpPr>
            <a:spLocks noGrp="1"/>
          </p:cNvSpPr>
          <p:nvPr>
            <p:ph type="sldNum" sz="quarter" idx="5"/>
          </p:nvPr>
        </p:nvSpPr>
        <p:spPr/>
        <p:txBody>
          <a:bodyPr/>
          <a:lstStyle/>
          <a:p>
            <a:fld id="{E8F33FDD-DB77-FA46-B573-BE9AB3A2759C}" type="slidenum">
              <a:rPr lang="en-US" smtClean="0"/>
              <a:t>2</a:t>
            </a:fld>
            <a:endParaRPr lang="en-US"/>
          </a:p>
        </p:txBody>
      </p:sp>
    </p:spTree>
    <p:extLst>
      <p:ext uri="{BB962C8B-B14F-4D97-AF65-F5344CB8AC3E}">
        <p14:creationId xmlns:p14="http://schemas.microsoft.com/office/powerpoint/2010/main" val="8227118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They all do! Drones can fit in your backpack or be seen in the skies! </a:t>
            </a:r>
          </a:p>
          <a:p>
            <a:endParaRPr lang="en-US" dirty="0"/>
          </a:p>
        </p:txBody>
      </p:sp>
      <p:sp>
        <p:nvSpPr>
          <p:cNvPr id="4" name="Slide Number Placeholder 3"/>
          <p:cNvSpPr>
            <a:spLocks noGrp="1"/>
          </p:cNvSpPr>
          <p:nvPr>
            <p:ph type="sldNum" sz="quarter" idx="5"/>
          </p:nvPr>
        </p:nvSpPr>
        <p:spPr/>
        <p:txBody>
          <a:bodyPr/>
          <a:lstStyle/>
          <a:p>
            <a:fld id="{E8F33FDD-DB77-FA46-B573-BE9AB3A2759C}" type="slidenum">
              <a:rPr lang="en-US" smtClean="0"/>
              <a:t>4</a:t>
            </a:fld>
            <a:endParaRPr lang="en-US"/>
          </a:p>
        </p:txBody>
      </p:sp>
    </p:spTree>
    <p:extLst>
      <p:ext uri="{BB962C8B-B14F-4D97-AF65-F5344CB8AC3E}">
        <p14:creationId xmlns:p14="http://schemas.microsoft.com/office/powerpoint/2010/main" val="14180244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Invite students to put these in order from oldest innovation to newest. </a:t>
            </a:r>
          </a:p>
          <a:p>
            <a:endParaRPr lang="en-US" dirty="0"/>
          </a:p>
          <a:p>
            <a:endParaRPr lang="en-US" dirty="0"/>
          </a:p>
        </p:txBody>
      </p:sp>
      <p:sp>
        <p:nvSpPr>
          <p:cNvPr id="4" name="Slide Number Placeholder 3"/>
          <p:cNvSpPr>
            <a:spLocks noGrp="1"/>
          </p:cNvSpPr>
          <p:nvPr>
            <p:ph type="sldNum" sz="quarter" idx="5"/>
          </p:nvPr>
        </p:nvSpPr>
        <p:spPr/>
        <p:txBody>
          <a:bodyPr/>
          <a:lstStyle/>
          <a:p>
            <a:fld id="{E8F33FDD-DB77-FA46-B573-BE9AB3A2759C}" type="slidenum">
              <a:rPr lang="en-US" smtClean="0"/>
              <a:t>6</a:t>
            </a:fld>
            <a:endParaRPr lang="en-US"/>
          </a:p>
        </p:txBody>
      </p:sp>
    </p:spTree>
    <p:extLst>
      <p:ext uri="{BB962C8B-B14F-4D97-AF65-F5344CB8AC3E}">
        <p14:creationId xmlns:p14="http://schemas.microsoft.com/office/powerpoint/2010/main" val="33250166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Check their work with the correct answers displayed on the slide. </a:t>
            </a:r>
          </a:p>
          <a:p>
            <a:endParaRPr lang="en-US" dirty="0"/>
          </a:p>
        </p:txBody>
      </p:sp>
      <p:sp>
        <p:nvSpPr>
          <p:cNvPr id="4" name="Slide Number Placeholder 3"/>
          <p:cNvSpPr>
            <a:spLocks noGrp="1"/>
          </p:cNvSpPr>
          <p:nvPr>
            <p:ph type="sldNum" sz="quarter" idx="5"/>
          </p:nvPr>
        </p:nvSpPr>
        <p:spPr/>
        <p:txBody>
          <a:bodyPr/>
          <a:lstStyle/>
          <a:p>
            <a:fld id="{E8F33FDD-DB77-FA46-B573-BE9AB3A2759C}" type="slidenum">
              <a:rPr lang="en-US" smtClean="0"/>
              <a:t>7</a:t>
            </a:fld>
            <a:endParaRPr lang="en-US"/>
          </a:p>
        </p:txBody>
      </p:sp>
    </p:spTree>
    <p:extLst>
      <p:ext uri="{BB962C8B-B14F-4D97-AF65-F5344CB8AC3E}">
        <p14:creationId xmlns:p14="http://schemas.microsoft.com/office/powerpoint/2010/main" val="35993020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share how they know drones are used. And then reveal all the different ways we use drones. </a:t>
            </a:r>
          </a:p>
          <a:p>
            <a:endParaRPr lang="en-US" dirty="0"/>
          </a:p>
        </p:txBody>
      </p:sp>
      <p:sp>
        <p:nvSpPr>
          <p:cNvPr id="4" name="Slide Number Placeholder 3"/>
          <p:cNvSpPr>
            <a:spLocks noGrp="1"/>
          </p:cNvSpPr>
          <p:nvPr>
            <p:ph type="sldNum" sz="quarter" idx="5"/>
          </p:nvPr>
        </p:nvSpPr>
        <p:spPr/>
        <p:txBody>
          <a:bodyPr/>
          <a:lstStyle/>
          <a:p>
            <a:fld id="{E8F33FDD-DB77-FA46-B573-BE9AB3A2759C}" type="slidenum">
              <a:rPr lang="en-US" smtClean="0"/>
              <a:t>8</a:t>
            </a:fld>
            <a:endParaRPr lang="en-US"/>
          </a:p>
        </p:txBody>
      </p:sp>
    </p:spTree>
    <p:extLst>
      <p:ext uri="{BB962C8B-B14F-4D97-AF65-F5344CB8AC3E}">
        <p14:creationId xmlns:p14="http://schemas.microsoft.com/office/powerpoint/2010/main" val="42196092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u="none" strike="noStrike" kern="1200" dirty="0">
                <a:solidFill>
                  <a:schemeClr val="tx1"/>
                </a:solidFill>
                <a:effectLst/>
                <a:latin typeface="Arial" charset="0"/>
                <a:ea typeface="+mn-ea"/>
                <a:cs typeface="+mn-cs"/>
              </a:rPr>
              <a:t>Explain to students that </a:t>
            </a:r>
            <a:r>
              <a:rPr lang="en-US" sz="1200" b="1" i="0" kern="1200" dirty="0">
                <a:solidFill>
                  <a:schemeClr val="tx1"/>
                </a:solidFill>
                <a:effectLst/>
                <a:latin typeface="Arial" charset="0"/>
                <a:ea typeface="+mn-ea"/>
                <a:cs typeface="+mn-cs"/>
              </a:rPr>
              <a:t>Sectional Aeronautical Charts are a navigational reference use by the pilot community. They show the roads, densely populated areas, restricted areas, landmarks and provide topographic (or physical features) of the area. This is a useful tool when planning a flight path. </a:t>
            </a:r>
          </a:p>
          <a:p>
            <a:endParaRPr lang="en-US" sz="1200" b="1" i="0" kern="1200" dirty="0">
              <a:solidFill>
                <a:schemeClr val="tx1"/>
              </a:solidFill>
              <a:effectLst/>
              <a:latin typeface="Arial" charset="0"/>
              <a:ea typeface="+mn-ea"/>
              <a:cs typeface="+mn-cs"/>
            </a:endParaRPr>
          </a:p>
          <a:p>
            <a:r>
              <a:rPr lang="en-US" sz="1200" b="1" i="0" kern="1200" dirty="0">
                <a:solidFill>
                  <a:schemeClr val="tx1"/>
                </a:solidFill>
                <a:effectLst/>
                <a:latin typeface="Arial" charset="0"/>
                <a:ea typeface="+mn-ea"/>
                <a:cs typeface="+mn-cs"/>
              </a:rPr>
              <a:t>We have transformed an area to look like a local community and will be challenging small teams to fly a drone to accomplish different tasks. Each group will receive a different challenge to work through that reflect current or future aspirations of drones! </a:t>
            </a:r>
          </a:p>
          <a:p>
            <a:endParaRPr lang="en-US" sz="1200" b="1" i="0" kern="1200" dirty="0">
              <a:solidFill>
                <a:schemeClr val="tx1"/>
              </a:solidFill>
              <a:effectLst/>
              <a:latin typeface="Arial" charset="0"/>
              <a:ea typeface="+mn-ea"/>
              <a:cs typeface="+mn-cs"/>
            </a:endParaRPr>
          </a:p>
          <a:p>
            <a:r>
              <a:rPr lang="en-US" sz="1200" b="1" i="0" kern="1200" dirty="0">
                <a:solidFill>
                  <a:schemeClr val="tx1"/>
                </a:solidFill>
                <a:effectLst/>
                <a:latin typeface="Arial" charset="0"/>
                <a:ea typeface="+mn-ea"/>
                <a:cs typeface="+mn-cs"/>
              </a:rPr>
              <a:t>(Challenges will be distributed in small groups. Different challenges are included in the employee guide.)</a:t>
            </a:r>
            <a:endParaRPr lang="en-US" b="1" dirty="0">
              <a:effectLst/>
            </a:endParaRPr>
          </a:p>
          <a:p>
            <a:endParaRPr lang="en-US" dirty="0"/>
          </a:p>
        </p:txBody>
      </p:sp>
      <p:sp>
        <p:nvSpPr>
          <p:cNvPr id="4" name="Slide Number Placeholder 3"/>
          <p:cNvSpPr>
            <a:spLocks noGrp="1"/>
          </p:cNvSpPr>
          <p:nvPr>
            <p:ph type="sldNum" sz="quarter" idx="5"/>
          </p:nvPr>
        </p:nvSpPr>
        <p:spPr/>
        <p:txBody>
          <a:bodyPr/>
          <a:lstStyle/>
          <a:p>
            <a:fld id="{E8F33FDD-DB77-FA46-B573-BE9AB3A2759C}" type="slidenum">
              <a:rPr lang="en-US" smtClean="0"/>
              <a:t>10</a:t>
            </a:fld>
            <a:endParaRPr lang="en-US"/>
          </a:p>
        </p:txBody>
      </p:sp>
    </p:spTree>
    <p:extLst>
      <p:ext uri="{BB962C8B-B14F-4D97-AF65-F5344CB8AC3E}">
        <p14:creationId xmlns:p14="http://schemas.microsoft.com/office/powerpoint/2010/main" val="17953443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8F33FDD-DB77-FA46-B573-BE9AB3A2759C}" type="slidenum">
              <a:rPr lang="en-US" smtClean="0"/>
              <a:t>11</a:t>
            </a:fld>
            <a:endParaRPr lang="en-US"/>
          </a:p>
        </p:txBody>
      </p:sp>
    </p:spTree>
    <p:extLst>
      <p:ext uri="{BB962C8B-B14F-4D97-AF65-F5344CB8AC3E}">
        <p14:creationId xmlns:p14="http://schemas.microsoft.com/office/powerpoint/2010/main" val="22164650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8F33FDD-DB77-FA46-B573-BE9AB3A2759C}" type="slidenum">
              <a:rPr lang="en-US" smtClean="0"/>
              <a:t>12</a:t>
            </a:fld>
            <a:endParaRPr lang="en-US"/>
          </a:p>
        </p:txBody>
      </p:sp>
    </p:spTree>
    <p:extLst>
      <p:ext uri="{BB962C8B-B14F-4D97-AF65-F5344CB8AC3E}">
        <p14:creationId xmlns:p14="http://schemas.microsoft.com/office/powerpoint/2010/main" val="22912808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Use this slide to wrap up your experience together. </a:t>
            </a:r>
          </a:p>
          <a:p>
            <a:endParaRPr lang="en-US" dirty="0"/>
          </a:p>
        </p:txBody>
      </p:sp>
      <p:sp>
        <p:nvSpPr>
          <p:cNvPr id="4" name="Slide Number Placeholder 3"/>
          <p:cNvSpPr>
            <a:spLocks noGrp="1"/>
          </p:cNvSpPr>
          <p:nvPr>
            <p:ph type="sldNum" sz="quarter" idx="5"/>
          </p:nvPr>
        </p:nvSpPr>
        <p:spPr/>
        <p:txBody>
          <a:bodyPr/>
          <a:lstStyle/>
          <a:p>
            <a:fld id="{E8F33FDD-DB77-FA46-B573-BE9AB3A2759C}" type="slidenum">
              <a:rPr lang="en-US" smtClean="0"/>
              <a:t>13</a:t>
            </a:fld>
            <a:endParaRPr lang="en-US"/>
          </a:p>
        </p:txBody>
      </p:sp>
    </p:spTree>
    <p:extLst>
      <p:ext uri="{BB962C8B-B14F-4D97-AF65-F5344CB8AC3E}">
        <p14:creationId xmlns:p14="http://schemas.microsoft.com/office/powerpoint/2010/main" val="34548677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B07768F8-715B-A542-ABB0-989AD7CA3B54}"/>
              </a:ext>
            </a:extLst>
          </p:cNvPr>
          <p:cNvSpPr>
            <a:spLocks noGrp="1"/>
          </p:cNvSpPr>
          <p:nvPr>
            <p:ph type="title"/>
          </p:nvPr>
        </p:nvSpPr>
        <p:spPr>
          <a:xfrm>
            <a:off x="326571" y="1131586"/>
            <a:ext cx="8482692" cy="559103"/>
          </a:xfrm>
          <a:prstGeom prst="rect">
            <a:avLst/>
          </a:prstGeom>
        </p:spPr>
        <p:txBody>
          <a:bodyPr vert="horz" lIns="91440" tIns="45720" rIns="91440" bIns="45720" rtlCol="0" anchor="ctr">
            <a:noAutofit/>
          </a:bodyPr>
          <a:lstStyle/>
          <a:p>
            <a:r>
              <a:rPr lang="en-US" dirty="0"/>
              <a:t>Click to edit Master title style</a:t>
            </a:r>
          </a:p>
        </p:txBody>
      </p:sp>
      <p:sp>
        <p:nvSpPr>
          <p:cNvPr id="11" name="Content Placeholder 10">
            <a:extLst>
              <a:ext uri="{FF2B5EF4-FFF2-40B4-BE49-F238E27FC236}">
                <a16:creationId xmlns:a16="http://schemas.microsoft.com/office/drawing/2014/main" id="{F6DC4162-C646-6C4E-8658-CA96266AEB6D}"/>
              </a:ext>
            </a:extLst>
          </p:cNvPr>
          <p:cNvSpPr>
            <a:spLocks noGrp="1"/>
          </p:cNvSpPr>
          <p:nvPr>
            <p:ph sz="quarter" idx="10"/>
          </p:nvPr>
        </p:nvSpPr>
        <p:spPr>
          <a:xfrm>
            <a:off x="326347" y="1825096"/>
            <a:ext cx="8482692" cy="4126442"/>
          </a:xfrm>
          <a:prstGeom prst="rect">
            <a:avLst/>
          </a:prstGeom>
        </p:spPr>
        <p:txBody>
          <a:bodyPr/>
          <a:lstStyle>
            <a:lvl1pPr>
              <a:defRPr sz="240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riangle 3">
            <a:extLst>
              <a:ext uri="{FF2B5EF4-FFF2-40B4-BE49-F238E27FC236}">
                <a16:creationId xmlns:a16="http://schemas.microsoft.com/office/drawing/2014/main" id="{4D9FE413-35C6-A243-9481-CEF0BC4DACEE}"/>
              </a:ext>
            </a:extLst>
          </p:cNvPr>
          <p:cNvSpPr/>
          <p:nvPr userDrawn="1"/>
        </p:nvSpPr>
        <p:spPr>
          <a:xfrm rot="5400000">
            <a:off x="-260427" y="1117980"/>
            <a:ext cx="630479" cy="543516"/>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971056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DF82C4C-639C-F545-8519-3066F1B053DB}"/>
              </a:ext>
            </a:extLst>
          </p:cNvPr>
          <p:cNvSpPr/>
          <p:nvPr userDrawn="1"/>
        </p:nvSpPr>
        <p:spPr>
          <a:xfrm>
            <a:off x="0" y="0"/>
            <a:ext cx="9144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481692" y="2235200"/>
            <a:ext cx="7772400" cy="2387600"/>
          </a:xfrm>
          <a:prstGeom prst="rect">
            <a:avLst/>
          </a:prstGeom>
        </p:spPr>
        <p:txBody>
          <a:bodyPr anchor="b"/>
          <a:lstStyle>
            <a:lvl1pPr algn="l">
              <a:defRPr sz="6000">
                <a:solidFill>
                  <a:schemeClr val="bg1"/>
                </a:solidFill>
              </a:defRPr>
            </a:lvl1pPr>
          </a:lstStyle>
          <a:p>
            <a:r>
              <a:rPr lang="en-US"/>
              <a:t>Click to edit Master title style</a:t>
            </a:r>
            <a:endParaRPr lang="en-US" dirty="0"/>
          </a:p>
        </p:txBody>
      </p:sp>
      <p:sp>
        <p:nvSpPr>
          <p:cNvPr id="3" name="Subtitle 2"/>
          <p:cNvSpPr>
            <a:spLocks noGrp="1"/>
          </p:cNvSpPr>
          <p:nvPr>
            <p:ph type="subTitle" idx="1"/>
          </p:nvPr>
        </p:nvSpPr>
        <p:spPr>
          <a:xfrm>
            <a:off x="481692" y="4714875"/>
            <a:ext cx="6858000" cy="518432"/>
          </a:xfrm>
          <a:prstGeom prst="rect">
            <a:avLst/>
          </a:prstGeo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grpSp>
        <p:nvGrpSpPr>
          <p:cNvPr id="17" name="Group 16">
            <a:extLst>
              <a:ext uri="{FF2B5EF4-FFF2-40B4-BE49-F238E27FC236}">
                <a16:creationId xmlns:a16="http://schemas.microsoft.com/office/drawing/2014/main" id="{FC99A69B-2278-3640-8CC8-B595B0E24096}"/>
              </a:ext>
            </a:extLst>
          </p:cNvPr>
          <p:cNvGrpSpPr/>
          <p:nvPr userDrawn="1"/>
        </p:nvGrpSpPr>
        <p:grpSpPr>
          <a:xfrm>
            <a:off x="544749" y="6151569"/>
            <a:ext cx="2558784" cy="317729"/>
            <a:chOff x="544749" y="6305239"/>
            <a:chExt cx="2558784" cy="317729"/>
          </a:xfrm>
        </p:grpSpPr>
        <p:pic>
          <p:nvPicPr>
            <p:cNvPr id="18" name="Picture 17" descr="A picture containing drawing&#10;&#10;Description automatically generated">
              <a:extLst>
                <a:ext uri="{FF2B5EF4-FFF2-40B4-BE49-F238E27FC236}">
                  <a16:creationId xmlns:a16="http://schemas.microsoft.com/office/drawing/2014/main" id="{9FC957E8-2BFC-2F49-A5F0-6E4E9D5B3BD8}"/>
                </a:ext>
              </a:extLst>
            </p:cNvPr>
            <p:cNvPicPr>
              <a:picLocks noChangeAspect="1"/>
            </p:cNvPicPr>
            <p:nvPr/>
          </p:nvPicPr>
          <p:blipFill>
            <a:blip r:embed="rId2"/>
            <a:stretch>
              <a:fillRect/>
            </a:stretch>
          </p:blipFill>
          <p:spPr>
            <a:xfrm>
              <a:off x="544749" y="6305239"/>
              <a:ext cx="1368679" cy="317729"/>
            </a:xfrm>
            <a:prstGeom prst="rect">
              <a:avLst/>
            </a:prstGeom>
          </p:spPr>
        </p:pic>
        <p:pic>
          <p:nvPicPr>
            <p:cNvPr id="19" name="Picture 18" descr="A picture containing drawing&#10;&#10;Description automatically generated">
              <a:extLst>
                <a:ext uri="{FF2B5EF4-FFF2-40B4-BE49-F238E27FC236}">
                  <a16:creationId xmlns:a16="http://schemas.microsoft.com/office/drawing/2014/main" id="{E4FACB51-CC28-154D-8CFD-827EA85A5A57}"/>
                </a:ext>
              </a:extLst>
            </p:cNvPr>
            <p:cNvPicPr>
              <a:picLocks noChangeAspect="1"/>
            </p:cNvPicPr>
            <p:nvPr/>
          </p:nvPicPr>
          <p:blipFill>
            <a:blip r:embed="rId3"/>
            <a:stretch>
              <a:fillRect/>
            </a:stretch>
          </p:blipFill>
          <p:spPr>
            <a:xfrm>
              <a:off x="2130179" y="6341774"/>
              <a:ext cx="973354" cy="223871"/>
            </a:xfrm>
            <a:prstGeom prst="rect">
              <a:avLst/>
            </a:prstGeom>
          </p:spPr>
        </p:pic>
        <p:cxnSp>
          <p:nvCxnSpPr>
            <p:cNvPr id="20" name="Straight Connector 19">
              <a:extLst>
                <a:ext uri="{FF2B5EF4-FFF2-40B4-BE49-F238E27FC236}">
                  <a16:creationId xmlns:a16="http://schemas.microsoft.com/office/drawing/2014/main" id="{43FF50EA-50A3-F244-BA79-7DDE3E4503CE}"/>
                </a:ext>
              </a:extLst>
            </p:cNvPr>
            <p:cNvCxnSpPr>
              <a:cxnSpLocks/>
            </p:cNvCxnSpPr>
            <p:nvPr userDrawn="1"/>
          </p:nvCxnSpPr>
          <p:spPr>
            <a:xfrm>
              <a:off x="2023443" y="6342045"/>
              <a:ext cx="0" cy="234395"/>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997274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28650" y="1825625"/>
            <a:ext cx="3886200" cy="4125913"/>
          </a:xfrm>
          <a:prstGeom prst="rect">
            <a:avLst/>
          </a:prstGeom>
        </p:spPr>
        <p:txBody>
          <a:bodyPr/>
          <a:lstStyle>
            <a:lvl1pPr>
              <a:defRPr sz="240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29150" y="1825625"/>
            <a:ext cx="3886200" cy="4125913"/>
          </a:xfrm>
          <a:prstGeom prst="rect">
            <a:avLst/>
          </a:prstGeom>
        </p:spPr>
        <p:txBody>
          <a:bodyPr/>
          <a:lstStyle>
            <a:lvl1pPr>
              <a:defRPr sz="240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itle Placeholder 1">
            <a:extLst>
              <a:ext uri="{FF2B5EF4-FFF2-40B4-BE49-F238E27FC236}">
                <a16:creationId xmlns:a16="http://schemas.microsoft.com/office/drawing/2014/main" id="{BFB674A9-0D0D-4347-9F7A-9A9D30432CFA}"/>
              </a:ext>
            </a:extLst>
          </p:cNvPr>
          <p:cNvSpPr>
            <a:spLocks noGrp="1"/>
          </p:cNvSpPr>
          <p:nvPr>
            <p:ph type="title"/>
          </p:nvPr>
        </p:nvSpPr>
        <p:spPr>
          <a:xfrm>
            <a:off x="326571" y="1131586"/>
            <a:ext cx="8482692" cy="559103"/>
          </a:xfrm>
          <a:prstGeom prst="rect">
            <a:avLst/>
          </a:prstGeom>
        </p:spPr>
        <p:txBody>
          <a:bodyPr vert="horz" lIns="91440" tIns="45720" rIns="91440" bIns="45720" rtlCol="0" anchor="ctr">
            <a:noAutofit/>
          </a:bodyPr>
          <a:lstStyle/>
          <a:p>
            <a:r>
              <a:rPr lang="en-US" dirty="0"/>
              <a:t>Click to edit Master title style</a:t>
            </a:r>
          </a:p>
        </p:txBody>
      </p:sp>
      <p:sp>
        <p:nvSpPr>
          <p:cNvPr id="10" name="Triangle 9">
            <a:extLst>
              <a:ext uri="{FF2B5EF4-FFF2-40B4-BE49-F238E27FC236}">
                <a16:creationId xmlns:a16="http://schemas.microsoft.com/office/drawing/2014/main" id="{0FEFA2C9-CEAC-F94D-AF8C-7BBFE7565902}"/>
              </a:ext>
            </a:extLst>
          </p:cNvPr>
          <p:cNvSpPr/>
          <p:nvPr userDrawn="1"/>
        </p:nvSpPr>
        <p:spPr>
          <a:xfrm rot="5400000">
            <a:off x="-260427" y="1117980"/>
            <a:ext cx="630479" cy="543516"/>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913037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C734F0C-572B-3342-883D-D1EF5745D6DC}"/>
              </a:ext>
            </a:extLst>
          </p:cNvPr>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729027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63" name="Group 62">
            <a:extLst>
              <a:ext uri="{FF2B5EF4-FFF2-40B4-BE49-F238E27FC236}">
                <a16:creationId xmlns:a16="http://schemas.microsoft.com/office/drawing/2014/main" id="{CE8266CA-CBC7-4D4B-B1BA-6A3010B3E041}"/>
              </a:ext>
            </a:extLst>
          </p:cNvPr>
          <p:cNvGrpSpPr/>
          <p:nvPr userDrawn="1"/>
        </p:nvGrpSpPr>
        <p:grpSpPr>
          <a:xfrm rot="5400000">
            <a:off x="5989321" y="151186"/>
            <a:ext cx="202108" cy="416639"/>
            <a:chOff x="5989321" y="222306"/>
            <a:chExt cx="202108" cy="416639"/>
          </a:xfrm>
        </p:grpSpPr>
        <p:sp>
          <p:nvSpPr>
            <p:cNvPr id="38" name="Triangle 37">
              <a:extLst>
                <a:ext uri="{FF2B5EF4-FFF2-40B4-BE49-F238E27FC236}">
                  <a16:creationId xmlns:a16="http://schemas.microsoft.com/office/drawing/2014/main" id="{5A83E68D-F029-F041-A7B8-6C990BB41EA9}"/>
                </a:ext>
              </a:extLst>
            </p:cNvPr>
            <p:cNvSpPr/>
            <p:nvPr userDrawn="1"/>
          </p:nvSpPr>
          <p:spPr>
            <a:xfrm>
              <a:off x="5989321" y="222306"/>
              <a:ext cx="202108" cy="174231"/>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Triangle 38">
              <a:extLst>
                <a:ext uri="{FF2B5EF4-FFF2-40B4-BE49-F238E27FC236}">
                  <a16:creationId xmlns:a16="http://schemas.microsoft.com/office/drawing/2014/main" id="{A1ADAA42-1797-3A43-BC90-1CBF78B07EF6}"/>
                </a:ext>
              </a:extLst>
            </p:cNvPr>
            <p:cNvSpPr/>
            <p:nvPr userDrawn="1"/>
          </p:nvSpPr>
          <p:spPr>
            <a:xfrm>
              <a:off x="5989321" y="464714"/>
              <a:ext cx="202108" cy="174231"/>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9" name="Picture 8" descr="Icon&#10;&#10;Description automatically generated">
            <a:extLst>
              <a:ext uri="{FF2B5EF4-FFF2-40B4-BE49-F238E27FC236}">
                <a16:creationId xmlns:a16="http://schemas.microsoft.com/office/drawing/2014/main" id="{FCC2F135-3C3A-AA40-BBB7-1BF31C1F5AF8}"/>
              </a:ext>
            </a:extLst>
          </p:cNvPr>
          <p:cNvPicPr>
            <a:picLocks noChangeAspect="1"/>
          </p:cNvPicPr>
          <p:nvPr userDrawn="1"/>
        </p:nvPicPr>
        <p:blipFill>
          <a:blip r:embed="rId6"/>
          <a:stretch>
            <a:fillRect/>
          </a:stretch>
        </p:blipFill>
        <p:spPr>
          <a:xfrm>
            <a:off x="6680126" y="337317"/>
            <a:ext cx="2129138" cy="301628"/>
          </a:xfrm>
          <a:prstGeom prst="rect">
            <a:avLst/>
          </a:prstGeom>
        </p:spPr>
      </p:pic>
      <p:cxnSp>
        <p:nvCxnSpPr>
          <p:cNvPr id="10" name="Straight Connector 9">
            <a:extLst>
              <a:ext uri="{FF2B5EF4-FFF2-40B4-BE49-F238E27FC236}">
                <a16:creationId xmlns:a16="http://schemas.microsoft.com/office/drawing/2014/main" id="{5D275A04-63DD-1145-A3D2-82C955AC4DFD}"/>
              </a:ext>
            </a:extLst>
          </p:cNvPr>
          <p:cNvCxnSpPr/>
          <p:nvPr userDrawn="1"/>
        </p:nvCxnSpPr>
        <p:spPr>
          <a:xfrm>
            <a:off x="677368" y="6252392"/>
            <a:ext cx="0" cy="409481"/>
          </a:xfrm>
          <a:prstGeom prst="line">
            <a:avLst/>
          </a:prstGeom>
          <a:ln w="635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1" name="TextBox 10">
            <a:extLst>
              <a:ext uri="{FF2B5EF4-FFF2-40B4-BE49-F238E27FC236}">
                <a16:creationId xmlns:a16="http://schemas.microsoft.com/office/drawing/2014/main" id="{3E749B87-8AD5-FD4F-B2D1-E16E8408BCC5}"/>
              </a:ext>
            </a:extLst>
          </p:cNvPr>
          <p:cNvSpPr txBox="1"/>
          <p:nvPr userDrawn="1"/>
        </p:nvSpPr>
        <p:spPr>
          <a:xfrm>
            <a:off x="176225" y="6325544"/>
            <a:ext cx="375920" cy="246221"/>
          </a:xfrm>
          <a:prstGeom prst="rect">
            <a:avLst/>
          </a:prstGeom>
          <a:noFill/>
        </p:spPr>
        <p:txBody>
          <a:bodyPr wrap="square" rtlCol="0">
            <a:spAutoFit/>
          </a:bodyPr>
          <a:lstStyle/>
          <a:p>
            <a:pPr algn="r"/>
            <a:fld id="{AE97281F-8489-2C49-9B4F-A9A0E789A564}" type="slidenum">
              <a:rPr lang="en-US" sz="1000" b="0" i="0" smtClean="0">
                <a:solidFill>
                  <a:schemeClr val="tx1"/>
                </a:solidFill>
                <a:latin typeface="Arial" panose="020B0604020202020204" pitchFamily="34" charset="0"/>
                <a:ea typeface="DIN 2014" panose="020B0504020202020204" pitchFamily="34" charset="77"/>
                <a:cs typeface="Arial" panose="020B0604020202020204" pitchFamily="34" charset="0"/>
              </a:rPr>
              <a:pPr algn="r"/>
              <a:t>‹#›</a:t>
            </a:fld>
            <a:endParaRPr lang="en-US" sz="1000" b="0" i="0" dirty="0">
              <a:solidFill>
                <a:schemeClr val="tx1"/>
              </a:solidFill>
              <a:latin typeface="Arial" panose="020B0604020202020204" pitchFamily="34" charset="0"/>
              <a:ea typeface="DIN 2014" panose="020B0504020202020204" pitchFamily="34" charset="77"/>
              <a:cs typeface="Arial" panose="020B0604020202020204" pitchFamily="34" charset="0"/>
            </a:endParaRPr>
          </a:p>
        </p:txBody>
      </p:sp>
      <p:sp>
        <p:nvSpPr>
          <p:cNvPr id="12" name="Rectangle 11">
            <a:extLst>
              <a:ext uri="{FF2B5EF4-FFF2-40B4-BE49-F238E27FC236}">
                <a16:creationId xmlns:a16="http://schemas.microsoft.com/office/drawing/2014/main" id="{925FFF09-8B93-7547-9BF0-AFC1032BEBDC}"/>
              </a:ext>
            </a:extLst>
          </p:cNvPr>
          <p:cNvSpPr/>
          <p:nvPr userDrawn="1"/>
        </p:nvSpPr>
        <p:spPr>
          <a:xfrm>
            <a:off x="4647126" y="6358618"/>
            <a:ext cx="4245341" cy="200055"/>
          </a:xfrm>
          <a:prstGeom prst="rect">
            <a:avLst/>
          </a:prstGeom>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de-DE" sz="700" dirty="0">
                <a:solidFill>
                  <a:srgbClr val="221E1F"/>
                </a:solidFill>
                <a:effectLst/>
                <a:latin typeface="Arial" panose="020B0604020202020204" pitchFamily="34" charset="0"/>
                <a:cs typeface="Arial" panose="020B0604020202020204" pitchFamily="34" charset="0"/>
              </a:rPr>
              <a:t>Copyright © 2020 Discovery Education. All rights reserved. Discovery Education, Inc.</a:t>
            </a:r>
          </a:p>
        </p:txBody>
      </p:sp>
      <p:sp>
        <p:nvSpPr>
          <p:cNvPr id="17" name="Title Placeholder 1">
            <a:extLst>
              <a:ext uri="{FF2B5EF4-FFF2-40B4-BE49-F238E27FC236}">
                <a16:creationId xmlns:a16="http://schemas.microsoft.com/office/drawing/2014/main" id="{6741107B-D324-3D4D-B68D-BB34C3A7CA20}"/>
              </a:ext>
            </a:extLst>
          </p:cNvPr>
          <p:cNvSpPr>
            <a:spLocks noGrp="1"/>
          </p:cNvSpPr>
          <p:nvPr userDrawn="1">
            <p:ph type="title"/>
          </p:nvPr>
        </p:nvSpPr>
        <p:spPr>
          <a:xfrm>
            <a:off x="326571" y="1131586"/>
            <a:ext cx="8482692" cy="559103"/>
          </a:xfrm>
          <a:prstGeom prst="rect">
            <a:avLst/>
          </a:prstGeom>
        </p:spPr>
        <p:txBody>
          <a:bodyPr vert="horz" lIns="91440" tIns="45720" rIns="91440" bIns="45720" rtlCol="0" anchor="ctr">
            <a:noAutofit/>
          </a:bodyPr>
          <a:lstStyle/>
          <a:p>
            <a:r>
              <a:rPr lang="en-US" dirty="0"/>
              <a:t>Click to edit Master title style</a:t>
            </a:r>
          </a:p>
        </p:txBody>
      </p:sp>
      <p:pic>
        <p:nvPicPr>
          <p:cNvPr id="20" name="Picture 19" descr="A picture containing drawing&#10;&#10;Description automatically generated">
            <a:extLst>
              <a:ext uri="{FF2B5EF4-FFF2-40B4-BE49-F238E27FC236}">
                <a16:creationId xmlns:a16="http://schemas.microsoft.com/office/drawing/2014/main" id="{4C7694D9-04CF-7D49-A768-D57160A43C4E}"/>
              </a:ext>
            </a:extLst>
          </p:cNvPr>
          <p:cNvPicPr>
            <a:picLocks noChangeAspect="1"/>
          </p:cNvPicPr>
          <p:nvPr userDrawn="1"/>
        </p:nvPicPr>
        <p:blipFill>
          <a:blip r:embed="rId7"/>
          <a:stretch>
            <a:fillRect/>
          </a:stretch>
        </p:blipFill>
        <p:spPr>
          <a:xfrm>
            <a:off x="1245512" y="5387768"/>
            <a:ext cx="1368679" cy="317729"/>
          </a:xfrm>
          <a:prstGeom prst="rect">
            <a:avLst/>
          </a:prstGeom>
        </p:spPr>
      </p:pic>
      <p:cxnSp>
        <p:nvCxnSpPr>
          <p:cNvPr id="22" name="Straight Connector 21">
            <a:extLst>
              <a:ext uri="{FF2B5EF4-FFF2-40B4-BE49-F238E27FC236}">
                <a16:creationId xmlns:a16="http://schemas.microsoft.com/office/drawing/2014/main" id="{5AD801C7-958E-814D-8039-863161402C74}"/>
              </a:ext>
            </a:extLst>
          </p:cNvPr>
          <p:cNvCxnSpPr>
            <a:cxnSpLocks/>
          </p:cNvCxnSpPr>
          <p:nvPr userDrawn="1"/>
        </p:nvCxnSpPr>
        <p:spPr>
          <a:xfrm>
            <a:off x="2410251" y="6335074"/>
            <a:ext cx="0" cy="23439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25" name="Picture 24" descr="Icon&#10;&#10;Description automatically generated">
            <a:extLst>
              <a:ext uri="{FF2B5EF4-FFF2-40B4-BE49-F238E27FC236}">
                <a16:creationId xmlns:a16="http://schemas.microsoft.com/office/drawing/2014/main" id="{1119F903-D2BB-E643-9C9D-CBDFE00AD474}"/>
              </a:ext>
            </a:extLst>
          </p:cNvPr>
          <p:cNvPicPr>
            <a:picLocks noChangeAspect="1"/>
          </p:cNvPicPr>
          <p:nvPr userDrawn="1"/>
        </p:nvPicPr>
        <p:blipFill>
          <a:blip r:embed="rId8"/>
          <a:stretch>
            <a:fillRect/>
          </a:stretch>
        </p:blipFill>
        <p:spPr>
          <a:xfrm>
            <a:off x="931557" y="6298267"/>
            <a:ext cx="1368679" cy="317729"/>
          </a:xfrm>
          <a:prstGeom prst="rect">
            <a:avLst/>
          </a:prstGeom>
        </p:spPr>
      </p:pic>
      <p:pic>
        <p:nvPicPr>
          <p:cNvPr id="27" name="Picture 26" descr="A close up of a sign&#10;&#10;Description automatically generated">
            <a:extLst>
              <a:ext uri="{FF2B5EF4-FFF2-40B4-BE49-F238E27FC236}">
                <a16:creationId xmlns:a16="http://schemas.microsoft.com/office/drawing/2014/main" id="{B9401D2F-49F8-1541-AD90-512FAC9DA6EE}"/>
              </a:ext>
            </a:extLst>
          </p:cNvPr>
          <p:cNvPicPr>
            <a:picLocks noChangeAspect="1"/>
          </p:cNvPicPr>
          <p:nvPr userDrawn="1"/>
        </p:nvPicPr>
        <p:blipFill>
          <a:blip r:embed="rId9"/>
          <a:stretch>
            <a:fillRect/>
          </a:stretch>
        </p:blipFill>
        <p:spPr>
          <a:xfrm>
            <a:off x="2516987" y="6334802"/>
            <a:ext cx="973351" cy="223871"/>
          </a:xfrm>
          <a:prstGeom prst="rect">
            <a:avLst/>
          </a:prstGeom>
        </p:spPr>
      </p:pic>
      <p:sp>
        <p:nvSpPr>
          <p:cNvPr id="31" name="Rectangle 30">
            <a:extLst>
              <a:ext uri="{FF2B5EF4-FFF2-40B4-BE49-F238E27FC236}">
                <a16:creationId xmlns:a16="http://schemas.microsoft.com/office/drawing/2014/main" id="{DD64A58A-EB16-F542-B1A7-F6D0C57D8489}"/>
              </a:ext>
            </a:extLst>
          </p:cNvPr>
          <p:cNvSpPr/>
          <p:nvPr userDrawn="1"/>
        </p:nvSpPr>
        <p:spPr>
          <a:xfrm>
            <a:off x="0" y="0"/>
            <a:ext cx="9144000" cy="1463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6" name="Group 55">
            <a:extLst>
              <a:ext uri="{FF2B5EF4-FFF2-40B4-BE49-F238E27FC236}">
                <a16:creationId xmlns:a16="http://schemas.microsoft.com/office/drawing/2014/main" id="{F2CFE70E-C6C6-A545-9CE9-A9D7998A9E2A}"/>
              </a:ext>
            </a:extLst>
          </p:cNvPr>
          <p:cNvGrpSpPr/>
          <p:nvPr userDrawn="1"/>
        </p:nvGrpSpPr>
        <p:grpSpPr>
          <a:xfrm>
            <a:off x="8079432" y="5954514"/>
            <a:ext cx="1064568" cy="155206"/>
            <a:chOff x="2981697" y="3219984"/>
            <a:chExt cx="3189828" cy="465053"/>
          </a:xfrm>
          <a:solidFill>
            <a:schemeClr val="accent2">
              <a:lumMod val="40000"/>
              <a:lumOff val="60000"/>
            </a:schemeClr>
          </a:solidFill>
        </p:grpSpPr>
        <p:sp>
          <p:nvSpPr>
            <p:cNvPr id="57" name="Triangle 56">
              <a:extLst>
                <a:ext uri="{FF2B5EF4-FFF2-40B4-BE49-F238E27FC236}">
                  <a16:creationId xmlns:a16="http://schemas.microsoft.com/office/drawing/2014/main" id="{97870EA7-018A-614D-96CC-146180179B30}"/>
                </a:ext>
              </a:extLst>
            </p:cNvPr>
            <p:cNvSpPr/>
            <p:nvPr userDrawn="1"/>
          </p:nvSpPr>
          <p:spPr>
            <a:xfrm rot="5400000">
              <a:off x="5738544" y="3252057"/>
              <a:ext cx="465053" cy="40090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Triangle 57">
              <a:extLst>
                <a:ext uri="{FF2B5EF4-FFF2-40B4-BE49-F238E27FC236}">
                  <a16:creationId xmlns:a16="http://schemas.microsoft.com/office/drawing/2014/main" id="{1EC662D3-BF93-414E-A9DF-FFE2C72F0540}"/>
                </a:ext>
              </a:extLst>
            </p:cNvPr>
            <p:cNvSpPr/>
            <p:nvPr userDrawn="1"/>
          </p:nvSpPr>
          <p:spPr>
            <a:xfrm rot="5400000">
              <a:off x="5180760" y="3252057"/>
              <a:ext cx="465053" cy="40090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Triangle 58">
              <a:extLst>
                <a:ext uri="{FF2B5EF4-FFF2-40B4-BE49-F238E27FC236}">
                  <a16:creationId xmlns:a16="http://schemas.microsoft.com/office/drawing/2014/main" id="{D5103FBC-52EE-1C40-821E-4CE5DE949F85}"/>
                </a:ext>
              </a:extLst>
            </p:cNvPr>
            <p:cNvSpPr/>
            <p:nvPr userDrawn="1"/>
          </p:nvSpPr>
          <p:spPr>
            <a:xfrm rot="5400000">
              <a:off x="4622976" y="3252057"/>
              <a:ext cx="465053" cy="40090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Triangle 59">
              <a:extLst>
                <a:ext uri="{FF2B5EF4-FFF2-40B4-BE49-F238E27FC236}">
                  <a16:creationId xmlns:a16="http://schemas.microsoft.com/office/drawing/2014/main" id="{5229B178-98B9-D645-9EDF-85D90921FBEC}"/>
                </a:ext>
              </a:extLst>
            </p:cNvPr>
            <p:cNvSpPr/>
            <p:nvPr userDrawn="1"/>
          </p:nvSpPr>
          <p:spPr>
            <a:xfrm rot="5400000">
              <a:off x="4065192" y="3252057"/>
              <a:ext cx="465053" cy="40090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Triangle 60">
              <a:extLst>
                <a:ext uri="{FF2B5EF4-FFF2-40B4-BE49-F238E27FC236}">
                  <a16:creationId xmlns:a16="http://schemas.microsoft.com/office/drawing/2014/main" id="{F8B29146-BFCF-CF4D-9C13-6347040821D4}"/>
                </a:ext>
              </a:extLst>
            </p:cNvPr>
            <p:cNvSpPr/>
            <p:nvPr userDrawn="1"/>
          </p:nvSpPr>
          <p:spPr>
            <a:xfrm rot="5400000">
              <a:off x="3507408" y="3252057"/>
              <a:ext cx="465053" cy="40090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Triangle 61">
              <a:extLst>
                <a:ext uri="{FF2B5EF4-FFF2-40B4-BE49-F238E27FC236}">
                  <a16:creationId xmlns:a16="http://schemas.microsoft.com/office/drawing/2014/main" id="{6E86D659-4876-7941-A258-F8DC8924D615}"/>
                </a:ext>
              </a:extLst>
            </p:cNvPr>
            <p:cNvSpPr/>
            <p:nvPr userDrawn="1"/>
          </p:nvSpPr>
          <p:spPr>
            <a:xfrm rot="5400000">
              <a:off x="2949624" y="3252057"/>
              <a:ext cx="465053" cy="40090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574148743"/>
      </p:ext>
    </p:extLst>
  </p:cSld>
  <p:clrMap bg1="lt1" tx1="dk1" bg2="lt2" tx2="dk2" accent1="accent1" accent2="accent2" accent3="accent3" accent4="accent4" accent5="accent5" accent6="accent6" hlink="hlink" folHlink="folHlink"/>
  <p:sldLayoutIdLst>
    <p:sldLayoutId id="2147483662" r:id="rId1"/>
    <p:sldLayoutId id="2147483661" r:id="rId2"/>
    <p:sldLayoutId id="2147483664" r:id="rId3"/>
    <p:sldLayoutId id="2147483667" r:id="rId4"/>
  </p:sldLayoutIdLst>
  <p:txStyles>
    <p:titleStyle>
      <a:lvl1pPr algn="l" defTabSz="914400" rtl="0" eaLnBrk="1" latinLnBrk="0" hangingPunct="1">
        <a:lnSpc>
          <a:spcPct val="90000"/>
        </a:lnSpc>
        <a:spcBef>
          <a:spcPct val="0"/>
        </a:spcBef>
        <a:buNone/>
        <a:defRPr sz="3800" b="1" kern="1200">
          <a:solidFill>
            <a:schemeClr val="tx1"/>
          </a:solidFill>
          <a:latin typeface="Calibri" panose="020F0502020204030204" pitchFamily="34" charset="0"/>
          <a:ea typeface="+mj-ea"/>
          <a:cs typeface="Calibri" panose="020F050202020403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Layout" Target="../slideLayouts/slideLayout4.xml"/><Relationship Id="rId5" Type="http://schemas.openxmlformats.org/officeDocument/2006/relationships/image" Target="../media/image7.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8.tif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hyperlink" Target="https://www.google.co.uk/maps/place/Hilo+International+Airport+(ITO)/@19.7164203,-155.0646029,15.29z/data=!4m12!1m6!3m5!1s0x79524b5065d1eb2d:0x11ad331bbc6b41ed!2sNas+Pool!8m2!3d19.7187353!4d-155.0606136!3m4!1s0x0:0x2e9bfe4565716c7f!8m2!3d19.7188331!4d-155.0416857" TargetMode="External"/><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hyperlink" Target="https://www.google.co.uk/maps/place/Hilo+International+Airport+(ITO)/@19.7164203,-155.0646029,15.29z/data=!4m12!1m6!3m5!1s0x79524b5065d1eb2d:0x11ad331bbc6b41ed!2sNas+Pool!8m2!3d19.7187353!4d-155.0606136!3m4!1s0x0:0x2e9bfe4565716c7f!8m2!3d19.7188331!4d-155.0416857" TargetMode="External"/><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xml"/><Relationship Id="rId4" Type="http://schemas.openxmlformats.org/officeDocument/2006/relationships/image" Target="../media/image16.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C831BC28-D1C9-3D41-958E-9F2DB73F95D6}"/>
              </a:ext>
            </a:extLst>
          </p:cNvPr>
          <p:cNvPicPr>
            <a:picLocks noChangeAspect="1"/>
          </p:cNvPicPr>
          <p:nvPr/>
        </p:nvPicPr>
        <p:blipFill rotWithShape="1">
          <a:blip r:embed="rId2">
            <a:extLst>
              <a:ext uri="{28A0092B-C50C-407E-A947-70E740481C1C}">
                <a14:useLocalDpi xmlns:a14="http://schemas.microsoft.com/office/drawing/2010/main" val="0"/>
              </a:ext>
            </a:extLst>
          </a:blip>
          <a:srcRect l="42072" t="66774" r="36741" b="5588"/>
          <a:stretch/>
        </p:blipFill>
        <p:spPr>
          <a:xfrm>
            <a:off x="1" y="0"/>
            <a:ext cx="9144000" cy="4553018"/>
          </a:xfrm>
          <a:prstGeom prst="rect">
            <a:avLst/>
          </a:prstGeom>
        </p:spPr>
      </p:pic>
      <p:sp>
        <p:nvSpPr>
          <p:cNvPr id="4" name="Rectangle 3">
            <a:extLst>
              <a:ext uri="{FF2B5EF4-FFF2-40B4-BE49-F238E27FC236}">
                <a16:creationId xmlns:a16="http://schemas.microsoft.com/office/drawing/2014/main" id="{D3172327-0C4A-6241-843B-0A25079E3627}"/>
              </a:ext>
            </a:extLst>
          </p:cNvPr>
          <p:cNvSpPr/>
          <p:nvPr/>
        </p:nvSpPr>
        <p:spPr>
          <a:xfrm>
            <a:off x="0" y="4177483"/>
            <a:ext cx="9143999" cy="2680517"/>
          </a:xfrm>
          <a:prstGeom prst="rect">
            <a:avLst/>
          </a:prstGeom>
          <a:gradFill flip="none" rotWithShape="1">
            <a:gsLst>
              <a:gs pos="0">
                <a:schemeClr val="tx1"/>
              </a:gs>
              <a:gs pos="32000">
                <a:srgbClr val="0068C0"/>
              </a:gs>
              <a:gs pos="100000">
                <a:schemeClr val="accent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 name="Group 14">
            <a:extLst>
              <a:ext uri="{FF2B5EF4-FFF2-40B4-BE49-F238E27FC236}">
                <a16:creationId xmlns:a16="http://schemas.microsoft.com/office/drawing/2014/main" id="{F991E928-D967-F344-ACD5-BD9BE07D8166}"/>
              </a:ext>
            </a:extLst>
          </p:cNvPr>
          <p:cNvGrpSpPr/>
          <p:nvPr/>
        </p:nvGrpSpPr>
        <p:grpSpPr>
          <a:xfrm>
            <a:off x="544749" y="6151569"/>
            <a:ext cx="2558784" cy="317729"/>
            <a:chOff x="544749" y="6305239"/>
            <a:chExt cx="2558784" cy="317729"/>
          </a:xfrm>
        </p:grpSpPr>
        <p:pic>
          <p:nvPicPr>
            <p:cNvPr id="6" name="Picture 5" descr="A picture containing drawing&#10;&#10;Description automatically generated">
              <a:extLst>
                <a:ext uri="{FF2B5EF4-FFF2-40B4-BE49-F238E27FC236}">
                  <a16:creationId xmlns:a16="http://schemas.microsoft.com/office/drawing/2014/main" id="{90A9F00B-6180-9949-876F-17416633F219}"/>
                </a:ext>
              </a:extLst>
            </p:cNvPr>
            <p:cNvPicPr>
              <a:picLocks noChangeAspect="1"/>
            </p:cNvPicPr>
            <p:nvPr/>
          </p:nvPicPr>
          <p:blipFill>
            <a:blip r:embed="rId3"/>
            <a:stretch>
              <a:fillRect/>
            </a:stretch>
          </p:blipFill>
          <p:spPr>
            <a:xfrm>
              <a:off x="544749" y="6305239"/>
              <a:ext cx="1368679" cy="317729"/>
            </a:xfrm>
            <a:prstGeom prst="rect">
              <a:avLst/>
            </a:prstGeom>
          </p:spPr>
        </p:pic>
        <p:pic>
          <p:nvPicPr>
            <p:cNvPr id="12" name="Picture 11" descr="A picture containing drawing&#10;&#10;Description automatically generated">
              <a:extLst>
                <a:ext uri="{FF2B5EF4-FFF2-40B4-BE49-F238E27FC236}">
                  <a16:creationId xmlns:a16="http://schemas.microsoft.com/office/drawing/2014/main" id="{89733D80-0169-1E43-AE63-C3AC99768809}"/>
                </a:ext>
              </a:extLst>
            </p:cNvPr>
            <p:cNvPicPr>
              <a:picLocks noChangeAspect="1"/>
            </p:cNvPicPr>
            <p:nvPr/>
          </p:nvPicPr>
          <p:blipFill>
            <a:blip r:embed="rId4"/>
            <a:stretch>
              <a:fillRect/>
            </a:stretch>
          </p:blipFill>
          <p:spPr>
            <a:xfrm>
              <a:off x="2130179" y="6341774"/>
              <a:ext cx="973354" cy="223871"/>
            </a:xfrm>
            <a:prstGeom prst="rect">
              <a:avLst/>
            </a:prstGeom>
          </p:spPr>
        </p:pic>
        <p:cxnSp>
          <p:nvCxnSpPr>
            <p:cNvPr id="9" name="Straight Connector 8">
              <a:extLst>
                <a:ext uri="{FF2B5EF4-FFF2-40B4-BE49-F238E27FC236}">
                  <a16:creationId xmlns:a16="http://schemas.microsoft.com/office/drawing/2014/main" id="{76CC3971-B037-EE4D-8E2B-43FA2A1F82F3}"/>
                </a:ext>
              </a:extLst>
            </p:cNvPr>
            <p:cNvCxnSpPr>
              <a:cxnSpLocks/>
            </p:cNvCxnSpPr>
            <p:nvPr userDrawn="1"/>
          </p:nvCxnSpPr>
          <p:spPr>
            <a:xfrm>
              <a:off x="2023443" y="6342045"/>
              <a:ext cx="0" cy="234395"/>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16" name="Rectangle 15">
            <a:extLst>
              <a:ext uri="{FF2B5EF4-FFF2-40B4-BE49-F238E27FC236}">
                <a16:creationId xmlns:a16="http://schemas.microsoft.com/office/drawing/2014/main" id="{DA1339E0-8AEC-D44F-9A01-773FFCC336E8}"/>
              </a:ext>
            </a:extLst>
          </p:cNvPr>
          <p:cNvSpPr/>
          <p:nvPr/>
        </p:nvSpPr>
        <p:spPr>
          <a:xfrm>
            <a:off x="429714" y="4457860"/>
            <a:ext cx="4371601" cy="1015663"/>
          </a:xfrm>
          <a:prstGeom prst="rect">
            <a:avLst/>
          </a:prstGeom>
        </p:spPr>
        <p:txBody>
          <a:bodyPr wrap="square">
            <a:spAutoFit/>
          </a:bodyPr>
          <a:lstStyle/>
          <a:p>
            <a:r>
              <a:rPr lang="en-US" sz="3600" b="1" dirty="0">
                <a:solidFill>
                  <a:schemeClr val="accent2"/>
                </a:solidFill>
                <a:latin typeface="Helvetica Neue" panose="02000503000000020004" pitchFamily="2" charset="0"/>
              </a:rPr>
              <a:t>Drones</a:t>
            </a:r>
            <a:endParaRPr lang="en-US" sz="3200" b="1" dirty="0">
              <a:solidFill>
                <a:schemeClr val="accent2"/>
              </a:solidFill>
              <a:latin typeface="Helvetica Neue" panose="02000503000000020004" pitchFamily="2" charset="0"/>
            </a:endParaRPr>
          </a:p>
          <a:p>
            <a:r>
              <a:rPr lang="en-US" sz="2400" b="1" dirty="0">
                <a:solidFill>
                  <a:schemeClr val="bg1"/>
                </a:solidFill>
                <a:latin typeface="Helvetica Neue" panose="02000503000000020004" pitchFamily="2" charset="0"/>
              </a:rPr>
              <a:t>Employee Activity—Level 1</a:t>
            </a:r>
            <a:endParaRPr lang="en-US" sz="3200" b="1" dirty="0">
              <a:solidFill>
                <a:schemeClr val="bg1"/>
              </a:solidFill>
              <a:latin typeface="Helvetica Neue" panose="02000503000000020004" pitchFamily="2" charset="0"/>
            </a:endParaRPr>
          </a:p>
        </p:txBody>
      </p:sp>
      <p:sp>
        <p:nvSpPr>
          <p:cNvPr id="13" name="Rectangle 12">
            <a:extLst>
              <a:ext uri="{FF2B5EF4-FFF2-40B4-BE49-F238E27FC236}">
                <a16:creationId xmlns:a16="http://schemas.microsoft.com/office/drawing/2014/main" id="{A2371C4B-BF54-654D-B674-1925A5860828}"/>
              </a:ext>
            </a:extLst>
          </p:cNvPr>
          <p:cNvSpPr/>
          <p:nvPr/>
        </p:nvSpPr>
        <p:spPr>
          <a:xfrm>
            <a:off x="1" y="1183"/>
            <a:ext cx="9143999" cy="4176300"/>
          </a:xfrm>
          <a:prstGeom prst="rect">
            <a:avLst/>
          </a:prstGeom>
          <a:solidFill>
            <a:schemeClr val="tx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descr="A picture containing drawing&#10;&#10;Description automatically generated">
            <a:extLst>
              <a:ext uri="{FF2B5EF4-FFF2-40B4-BE49-F238E27FC236}">
                <a16:creationId xmlns:a16="http://schemas.microsoft.com/office/drawing/2014/main" id="{9B3FC8D2-6CEC-F744-A1D6-911E4B89A167}"/>
              </a:ext>
            </a:extLst>
          </p:cNvPr>
          <p:cNvPicPr>
            <a:picLocks noChangeAspect="1"/>
          </p:cNvPicPr>
          <p:nvPr/>
        </p:nvPicPr>
        <p:blipFill>
          <a:blip r:embed="rId5"/>
          <a:stretch>
            <a:fillRect/>
          </a:stretch>
        </p:blipFill>
        <p:spPr>
          <a:xfrm>
            <a:off x="544749" y="3593519"/>
            <a:ext cx="4256567" cy="603014"/>
          </a:xfrm>
          <a:prstGeom prst="rect">
            <a:avLst/>
          </a:prstGeom>
        </p:spPr>
      </p:pic>
    </p:spTree>
    <p:extLst>
      <p:ext uri="{BB962C8B-B14F-4D97-AF65-F5344CB8AC3E}">
        <p14:creationId xmlns:p14="http://schemas.microsoft.com/office/powerpoint/2010/main" val="20570408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9CFFCB83-5606-8441-A695-664F85E40C16}"/>
              </a:ext>
            </a:extLst>
          </p:cNvPr>
          <p:cNvPicPr>
            <a:picLocks noGrp="1" noChangeAspect="1"/>
          </p:cNvPicPr>
          <p:nvPr>
            <p:ph sz="quarter" idx="10"/>
          </p:nvPr>
        </p:nvPicPr>
        <p:blipFill>
          <a:blip r:embed="rId3"/>
          <a:stretch>
            <a:fillRect/>
          </a:stretch>
        </p:blipFill>
        <p:spPr>
          <a:xfrm>
            <a:off x="1144825" y="1909227"/>
            <a:ext cx="6854349" cy="3955474"/>
          </a:xfrm>
          <a:prstGeom prst="rect">
            <a:avLst/>
          </a:prstGeom>
        </p:spPr>
      </p:pic>
      <p:sp>
        <p:nvSpPr>
          <p:cNvPr id="2" name="Title 1">
            <a:extLst>
              <a:ext uri="{FF2B5EF4-FFF2-40B4-BE49-F238E27FC236}">
                <a16:creationId xmlns:a16="http://schemas.microsoft.com/office/drawing/2014/main" id="{27E66A8E-AF9C-FA4C-89BF-FA99F373D578}"/>
              </a:ext>
            </a:extLst>
          </p:cNvPr>
          <p:cNvSpPr>
            <a:spLocks noGrp="1"/>
          </p:cNvSpPr>
          <p:nvPr>
            <p:ph type="title"/>
          </p:nvPr>
        </p:nvSpPr>
        <p:spPr/>
        <p:txBody>
          <a:bodyPr/>
          <a:lstStyle/>
          <a:p>
            <a:r>
              <a:rPr lang="en-US" dirty="0"/>
              <a:t>Let’s Fly a Drone</a:t>
            </a:r>
          </a:p>
        </p:txBody>
      </p:sp>
      <p:sp>
        <p:nvSpPr>
          <p:cNvPr id="5" name="Rectangle 4">
            <a:extLst>
              <a:ext uri="{FF2B5EF4-FFF2-40B4-BE49-F238E27FC236}">
                <a16:creationId xmlns:a16="http://schemas.microsoft.com/office/drawing/2014/main" id="{08549333-9751-C04E-8370-363DD22F0E9C}"/>
              </a:ext>
            </a:extLst>
          </p:cNvPr>
          <p:cNvSpPr/>
          <p:nvPr/>
        </p:nvSpPr>
        <p:spPr>
          <a:xfrm>
            <a:off x="2080201" y="2096518"/>
            <a:ext cx="4975431" cy="3584125"/>
          </a:xfrm>
          <a:prstGeom prst="rect">
            <a:avLst/>
          </a:prstGeom>
          <a:solidFill>
            <a:srgbClr val="0038A5">
              <a:alpha val="6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t>DRONE CHALLENGE</a:t>
            </a:r>
          </a:p>
        </p:txBody>
      </p:sp>
    </p:spTree>
    <p:extLst>
      <p:ext uri="{BB962C8B-B14F-4D97-AF65-F5344CB8AC3E}">
        <p14:creationId xmlns:p14="http://schemas.microsoft.com/office/powerpoint/2010/main" val="41362956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9461A7-DCC4-A249-862C-B429330A4B5F}"/>
              </a:ext>
            </a:extLst>
          </p:cNvPr>
          <p:cNvSpPr>
            <a:spLocks noGrp="1"/>
          </p:cNvSpPr>
          <p:nvPr>
            <p:ph type="title"/>
          </p:nvPr>
        </p:nvSpPr>
        <p:spPr/>
        <p:txBody>
          <a:bodyPr/>
          <a:lstStyle/>
          <a:p>
            <a:r>
              <a:rPr lang="en-US" dirty="0"/>
              <a:t>Welcome to Flight School!</a:t>
            </a:r>
          </a:p>
        </p:txBody>
      </p:sp>
      <p:sp>
        <p:nvSpPr>
          <p:cNvPr id="3" name="Content Placeholder 2">
            <a:extLst>
              <a:ext uri="{FF2B5EF4-FFF2-40B4-BE49-F238E27FC236}">
                <a16:creationId xmlns:a16="http://schemas.microsoft.com/office/drawing/2014/main" id="{2E068A5C-9387-DA4B-8F6F-02537DDE3261}"/>
              </a:ext>
            </a:extLst>
          </p:cNvPr>
          <p:cNvSpPr>
            <a:spLocks noGrp="1"/>
          </p:cNvSpPr>
          <p:nvPr>
            <p:ph sz="quarter" idx="10"/>
          </p:nvPr>
        </p:nvSpPr>
        <p:spPr>
          <a:xfrm>
            <a:off x="326347" y="1825096"/>
            <a:ext cx="5363253" cy="2584344"/>
          </a:xfrm>
        </p:spPr>
        <p:txBody>
          <a:bodyPr/>
          <a:lstStyle/>
          <a:p>
            <a:r>
              <a:rPr lang="en-US" sz="2200" dirty="0"/>
              <a:t>Type of Drones: Fixed wing drones, rotorcraft drones. Other un-piloted aircraft that typically aren’t called drones include missiles and lighter than air balloons, blimps and dirigibles.</a:t>
            </a:r>
          </a:p>
          <a:p>
            <a:r>
              <a:rPr lang="en-US" sz="2200" dirty="0"/>
              <a:t>Components of Rotorcraft Drones: Rotorcraft drones all have:</a:t>
            </a:r>
          </a:p>
        </p:txBody>
      </p:sp>
      <p:sp>
        <p:nvSpPr>
          <p:cNvPr id="4" name="TextBox 3">
            <a:extLst>
              <a:ext uri="{FF2B5EF4-FFF2-40B4-BE49-F238E27FC236}">
                <a16:creationId xmlns:a16="http://schemas.microsoft.com/office/drawing/2014/main" id="{BEBA5ADE-F525-6142-8CC2-4639A13F7E43}"/>
              </a:ext>
            </a:extLst>
          </p:cNvPr>
          <p:cNvSpPr txBox="1"/>
          <p:nvPr/>
        </p:nvSpPr>
        <p:spPr>
          <a:xfrm>
            <a:off x="863600" y="4165600"/>
            <a:ext cx="2129942" cy="1392689"/>
          </a:xfrm>
          <a:prstGeom prst="rect">
            <a:avLst/>
          </a:prstGeom>
          <a:noFill/>
        </p:spPr>
        <p:txBody>
          <a:bodyPr wrap="none" rtlCol="0">
            <a:spAutoFit/>
          </a:bodyPr>
          <a:lstStyle/>
          <a:p>
            <a:pPr marL="228600" indent="-228600">
              <a:lnSpc>
                <a:spcPct val="90000"/>
              </a:lnSpc>
              <a:spcBef>
                <a:spcPts val="500"/>
              </a:spcBef>
              <a:buFont typeface="Arial" panose="020B0604020202020204" pitchFamily="34" charset="0"/>
              <a:buChar char="•"/>
            </a:pPr>
            <a:r>
              <a:rPr lang="en-US" sz="2000" dirty="0"/>
              <a:t>Structure</a:t>
            </a:r>
          </a:p>
          <a:p>
            <a:pPr marL="228600" indent="-228600">
              <a:lnSpc>
                <a:spcPct val="90000"/>
              </a:lnSpc>
              <a:spcBef>
                <a:spcPts val="500"/>
              </a:spcBef>
              <a:buFont typeface="Arial" panose="020B0604020202020204" pitchFamily="34" charset="0"/>
              <a:buChar char="•"/>
            </a:pPr>
            <a:r>
              <a:rPr lang="en-US" sz="2000" dirty="0"/>
              <a:t>Motors</a:t>
            </a:r>
          </a:p>
          <a:p>
            <a:pPr marL="228600" indent="-228600">
              <a:lnSpc>
                <a:spcPct val="90000"/>
              </a:lnSpc>
              <a:spcBef>
                <a:spcPts val="500"/>
              </a:spcBef>
              <a:buFont typeface="Arial" panose="020B0604020202020204" pitchFamily="34" charset="0"/>
              <a:buChar char="•"/>
            </a:pPr>
            <a:r>
              <a:rPr lang="en-US" sz="2000" dirty="0"/>
              <a:t>Propellers</a:t>
            </a:r>
          </a:p>
          <a:p>
            <a:pPr marL="228600" indent="-228600">
              <a:lnSpc>
                <a:spcPct val="90000"/>
              </a:lnSpc>
              <a:spcBef>
                <a:spcPts val="500"/>
              </a:spcBef>
              <a:buFont typeface="Arial" panose="020B0604020202020204" pitchFamily="34" charset="0"/>
              <a:buChar char="•"/>
            </a:pPr>
            <a:r>
              <a:rPr lang="en-US" sz="2000" dirty="0"/>
              <a:t>Fuel or Batteries</a:t>
            </a:r>
          </a:p>
        </p:txBody>
      </p:sp>
      <p:sp>
        <p:nvSpPr>
          <p:cNvPr id="5" name="TextBox 4">
            <a:extLst>
              <a:ext uri="{FF2B5EF4-FFF2-40B4-BE49-F238E27FC236}">
                <a16:creationId xmlns:a16="http://schemas.microsoft.com/office/drawing/2014/main" id="{F3C48FC0-385A-E841-A32C-A8FE8A1F690E}"/>
              </a:ext>
            </a:extLst>
          </p:cNvPr>
          <p:cNvSpPr txBox="1"/>
          <p:nvPr/>
        </p:nvSpPr>
        <p:spPr>
          <a:xfrm>
            <a:off x="3383280" y="4165600"/>
            <a:ext cx="5029200" cy="1733808"/>
          </a:xfrm>
          <a:prstGeom prst="rect">
            <a:avLst/>
          </a:prstGeom>
          <a:noFill/>
        </p:spPr>
        <p:txBody>
          <a:bodyPr wrap="square" rtlCol="0">
            <a:spAutoFit/>
          </a:bodyPr>
          <a:lstStyle/>
          <a:p>
            <a:pPr marL="228600" lvl="2" indent="-228600">
              <a:lnSpc>
                <a:spcPct val="90000"/>
              </a:lnSpc>
              <a:spcBef>
                <a:spcPts val="500"/>
              </a:spcBef>
              <a:buClr>
                <a:schemeClr val="tx1"/>
              </a:buClr>
              <a:buFont typeface="Arial" panose="020B0604020202020204" pitchFamily="34" charset="0"/>
              <a:buChar char="•"/>
            </a:pPr>
            <a:r>
              <a:rPr lang="en-US" sz="2000" dirty="0"/>
              <a:t>A control system that includes:</a:t>
            </a:r>
          </a:p>
          <a:p>
            <a:pPr marL="685800" lvl="4" indent="-228600">
              <a:lnSpc>
                <a:spcPct val="90000"/>
              </a:lnSpc>
              <a:spcBef>
                <a:spcPts val="500"/>
              </a:spcBef>
              <a:buClr>
                <a:schemeClr val="tx1"/>
              </a:buClr>
              <a:buFont typeface="Arial" panose="020B0604020202020204" pitchFamily="34" charset="0"/>
              <a:buChar char="•"/>
            </a:pPr>
            <a:r>
              <a:rPr lang="en-US" sz="2000" dirty="0"/>
              <a:t>Gyroscopes</a:t>
            </a:r>
          </a:p>
          <a:p>
            <a:pPr marL="685800" lvl="4" indent="-228600">
              <a:lnSpc>
                <a:spcPct val="90000"/>
              </a:lnSpc>
              <a:spcBef>
                <a:spcPts val="500"/>
              </a:spcBef>
              <a:buClr>
                <a:schemeClr val="tx1"/>
              </a:buClr>
              <a:buFont typeface="Arial" panose="020B0604020202020204" pitchFamily="34" charset="0"/>
              <a:buChar char="•"/>
            </a:pPr>
            <a:r>
              <a:rPr lang="en-US" sz="2000" dirty="0"/>
              <a:t>Accelerometers</a:t>
            </a:r>
          </a:p>
          <a:p>
            <a:pPr marL="685800" lvl="4" indent="-228600">
              <a:lnSpc>
                <a:spcPct val="90000"/>
              </a:lnSpc>
              <a:spcBef>
                <a:spcPts val="500"/>
              </a:spcBef>
              <a:buClr>
                <a:schemeClr val="tx1"/>
              </a:buClr>
              <a:buFont typeface="Arial" panose="020B0604020202020204" pitchFamily="34" charset="0"/>
              <a:buChar char="•"/>
            </a:pPr>
            <a:r>
              <a:rPr lang="en-US" sz="2000" dirty="0"/>
              <a:t>A radio or radios</a:t>
            </a:r>
          </a:p>
          <a:p>
            <a:pPr marL="685800" lvl="4" indent="-228600">
              <a:lnSpc>
                <a:spcPct val="90000"/>
              </a:lnSpc>
              <a:spcBef>
                <a:spcPts val="500"/>
              </a:spcBef>
              <a:buClr>
                <a:schemeClr val="tx1"/>
              </a:buClr>
              <a:buFont typeface="Arial" panose="020B0604020202020204" pitchFamily="34" charset="0"/>
              <a:buChar char="•"/>
            </a:pPr>
            <a:r>
              <a:rPr lang="en-US" sz="2000" dirty="0"/>
              <a:t>A control computer or micro-computer</a:t>
            </a:r>
          </a:p>
        </p:txBody>
      </p:sp>
      <p:pic>
        <p:nvPicPr>
          <p:cNvPr id="7" name="Picture 6">
            <a:extLst>
              <a:ext uri="{FF2B5EF4-FFF2-40B4-BE49-F238E27FC236}">
                <a16:creationId xmlns:a16="http://schemas.microsoft.com/office/drawing/2014/main" id="{9E57D7AB-7E4C-1E48-AD2F-C44B14C17A7D}"/>
              </a:ext>
            </a:extLst>
          </p:cNvPr>
          <p:cNvPicPr>
            <a:picLocks noChangeAspect="1"/>
          </p:cNvPicPr>
          <p:nvPr/>
        </p:nvPicPr>
        <p:blipFill>
          <a:blip r:embed="rId3"/>
          <a:stretch>
            <a:fillRect/>
          </a:stretch>
        </p:blipFill>
        <p:spPr>
          <a:xfrm>
            <a:off x="5872480" y="1825626"/>
            <a:ext cx="2936558" cy="1952214"/>
          </a:xfrm>
          <a:prstGeom prst="rect">
            <a:avLst/>
          </a:prstGeom>
        </p:spPr>
      </p:pic>
    </p:spTree>
    <p:extLst>
      <p:ext uri="{BB962C8B-B14F-4D97-AF65-F5344CB8AC3E}">
        <p14:creationId xmlns:p14="http://schemas.microsoft.com/office/powerpoint/2010/main" val="26011062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20A126-E1AA-0146-8E06-FCDB6484CB89}"/>
              </a:ext>
            </a:extLst>
          </p:cNvPr>
          <p:cNvSpPr>
            <a:spLocks noGrp="1"/>
          </p:cNvSpPr>
          <p:nvPr>
            <p:ph type="title"/>
          </p:nvPr>
        </p:nvSpPr>
        <p:spPr>
          <a:xfrm>
            <a:off x="326571" y="1131586"/>
            <a:ext cx="8482692" cy="559103"/>
          </a:xfrm>
        </p:spPr>
        <p:txBody>
          <a:bodyPr/>
          <a:lstStyle/>
          <a:p>
            <a:r>
              <a:rPr lang="en-US" dirty="0"/>
              <a:t>Let’s Fly a Drone</a:t>
            </a:r>
          </a:p>
        </p:txBody>
      </p:sp>
      <p:sp>
        <p:nvSpPr>
          <p:cNvPr id="3" name="Content Placeholder 2">
            <a:extLst>
              <a:ext uri="{FF2B5EF4-FFF2-40B4-BE49-F238E27FC236}">
                <a16:creationId xmlns:a16="http://schemas.microsoft.com/office/drawing/2014/main" id="{4D8EDF3C-0C32-4643-B76E-F25EA1C87E2C}"/>
              </a:ext>
            </a:extLst>
          </p:cNvPr>
          <p:cNvSpPr>
            <a:spLocks noGrp="1"/>
          </p:cNvSpPr>
          <p:nvPr>
            <p:ph sz="quarter" idx="10"/>
          </p:nvPr>
        </p:nvSpPr>
        <p:spPr>
          <a:xfrm>
            <a:off x="327025" y="1825625"/>
            <a:ext cx="5250815" cy="4125913"/>
          </a:xfrm>
        </p:spPr>
        <p:txBody>
          <a:bodyPr/>
          <a:lstStyle/>
          <a:p>
            <a:r>
              <a:rPr lang="en-US" dirty="0"/>
              <a:t>We will need 2 drones per classroom</a:t>
            </a:r>
          </a:p>
          <a:p>
            <a:r>
              <a:rPr lang="en-US" dirty="0"/>
              <a:t>Materials: Drone, tether, base map</a:t>
            </a:r>
          </a:p>
          <a:p>
            <a:r>
              <a:rPr lang="en-US" dirty="0"/>
              <a:t>Understanding terminology</a:t>
            </a:r>
          </a:p>
          <a:p>
            <a:pPr lvl="1"/>
            <a:r>
              <a:rPr lang="en-US" dirty="0"/>
              <a:t>Left = Throttle up/down YAW</a:t>
            </a:r>
          </a:p>
          <a:p>
            <a:pPr lvl="1"/>
            <a:r>
              <a:rPr lang="en-US" dirty="0"/>
              <a:t>Right = Pitch and Roll</a:t>
            </a:r>
          </a:p>
          <a:p>
            <a:r>
              <a:rPr lang="en-US" dirty="0"/>
              <a:t>Need extra batteries</a:t>
            </a:r>
          </a:p>
        </p:txBody>
      </p:sp>
      <p:pic>
        <p:nvPicPr>
          <p:cNvPr id="11" name="Picture 10">
            <a:extLst>
              <a:ext uri="{FF2B5EF4-FFF2-40B4-BE49-F238E27FC236}">
                <a16:creationId xmlns:a16="http://schemas.microsoft.com/office/drawing/2014/main" id="{011D74DD-6AFF-B24B-8CC7-8FD1A9B627C1}"/>
              </a:ext>
            </a:extLst>
          </p:cNvPr>
          <p:cNvPicPr>
            <a:picLocks noChangeAspect="1"/>
          </p:cNvPicPr>
          <p:nvPr/>
        </p:nvPicPr>
        <p:blipFill>
          <a:blip r:embed="rId3"/>
          <a:stretch>
            <a:fillRect/>
          </a:stretch>
        </p:blipFill>
        <p:spPr>
          <a:xfrm>
            <a:off x="6037938" y="1825626"/>
            <a:ext cx="2771100" cy="2431782"/>
          </a:xfrm>
          <a:prstGeom prst="rect">
            <a:avLst/>
          </a:prstGeom>
        </p:spPr>
      </p:pic>
    </p:spTree>
    <p:extLst>
      <p:ext uri="{BB962C8B-B14F-4D97-AF65-F5344CB8AC3E}">
        <p14:creationId xmlns:p14="http://schemas.microsoft.com/office/powerpoint/2010/main" val="2406456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0005DD-E4D8-AD4F-9197-6FE15FC921F7}"/>
              </a:ext>
            </a:extLst>
          </p:cNvPr>
          <p:cNvSpPr>
            <a:spLocks noGrp="1"/>
          </p:cNvSpPr>
          <p:nvPr>
            <p:ph type="title"/>
          </p:nvPr>
        </p:nvSpPr>
        <p:spPr/>
        <p:txBody>
          <a:bodyPr/>
          <a:lstStyle/>
          <a:p>
            <a:r>
              <a:rPr lang="en-US" dirty="0"/>
              <a:t>What to Learn From the Flight–Level 1</a:t>
            </a:r>
          </a:p>
        </p:txBody>
      </p:sp>
      <p:sp>
        <p:nvSpPr>
          <p:cNvPr id="3" name="Content Placeholder 2">
            <a:extLst>
              <a:ext uri="{FF2B5EF4-FFF2-40B4-BE49-F238E27FC236}">
                <a16:creationId xmlns:a16="http://schemas.microsoft.com/office/drawing/2014/main" id="{F30B80A5-9B01-F047-AAD3-FC735953F2AC}"/>
              </a:ext>
            </a:extLst>
          </p:cNvPr>
          <p:cNvSpPr>
            <a:spLocks noGrp="1"/>
          </p:cNvSpPr>
          <p:nvPr>
            <p:ph sz="quarter" idx="10"/>
          </p:nvPr>
        </p:nvSpPr>
        <p:spPr>
          <a:xfrm>
            <a:off x="326347" y="1825096"/>
            <a:ext cx="7618773" cy="4126442"/>
          </a:xfrm>
        </p:spPr>
        <p:txBody>
          <a:bodyPr/>
          <a:lstStyle/>
          <a:p>
            <a:r>
              <a:rPr lang="en-US" dirty="0"/>
              <a:t>The forces on the drone cause it to move around–if the forces are unbalanced, it moves.</a:t>
            </a:r>
          </a:p>
          <a:p>
            <a:r>
              <a:rPr lang="en-US" dirty="0"/>
              <a:t>The map is a standard aviation map–learn about location, map orientation</a:t>
            </a:r>
          </a:p>
          <a:p>
            <a:r>
              <a:rPr lang="en-US" dirty="0"/>
              <a:t>Learn to fly drones in correct locations–not in ground or air traffic.</a:t>
            </a:r>
          </a:p>
        </p:txBody>
      </p:sp>
    </p:spTree>
    <p:extLst>
      <p:ext uri="{BB962C8B-B14F-4D97-AF65-F5344CB8AC3E}">
        <p14:creationId xmlns:p14="http://schemas.microsoft.com/office/powerpoint/2010/main" val="3640532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571648-DD1A-804A-9126-F58C63C909BF}"/>
              </a:ext>
            </a:extLst>
          </p:cNvPr>
          <p:cNvSpPr>
            <a:spLocks noGrp="1"/>
          </p:cNvSpPr>
          <p:nvPr>
            <p:ph type="title"/>
          </p:nvPr>
        </p:nvSpPr>
        <p:spPr>
          <a:xfrm>
            <a:off x="326571" y="1131586"/>
            <a:ext cx="8482692" cy="559103"/>
          </a:xfrm>
        </p:spPr>
        <p:txBody>
          <a:bodyPr/>
          <a:lstStyle/>
          <a:p>
            <a:r>
              <a:rPr lang="en-US" dirty="0"/>
              <a:t>Introduction</a:t>
            </a:r>
          </a:p>
        </p:txBody>
      </p:sp>
      <p:sp>
        <p:nvSpPr>
          <p:cNvPr id="6" name="Content Placeholder 5">
            <a:extLst>
              <a:ext uri="{FF2B5EF4-FFF2-40B4-BE49-F238E27FC236}">
                <a16:creationId xmlns:a16="http://schemas.microsoft.com/office/drawing/2014/main" id="{86F3E433-F19B-BF4C-B6DF-42FD9DB3E166}"/>
              </a:ext>
            </a:extLst>
          </p:cNvPr>
          <p:cNvSpPr>
            <a:spLocks noGrp="1"/>
          </p:cNvSpPr>
          <p:nvPr>
            <p:ph sz="quarter" idx="10"/>
          </p:nvPr>
        </p:nvSpPr>
        <p:spPr/>
        <p:txBody>
          <a:bodyPr lIns="91440" tIns="45720" rIns="91440" bIns="45720" anchor="t"/>
          <a:lstStyle/>
          <a:p>
            <a:pPr marL="0" indent="0">
              <a:buNone/>
            </a:pPr>
            <a:r>
              <a:rPr lang="en-US" b="1" dirty="0"/>
              <a:t>Two Truths and a Lie:</a:t>
            </a:r>
          </a:p>
          <a:p>
            <a:pPr>
              <a:lnSpc>
                <a:spcPct val="100000"/>
              </a:lnSpc>
            </a:pPr>
            <a:r>
              <a:rPr lang="en-US" dirty="0"/>
              <a:t>I’ve always wanted to try paragliding.</a:t>
            </a:r>
            <a:endParaRPr lang="en-US" dirty="0">
              <a:cs typeface="Calibri"/>
            </a:endParaRPr>
          </a:p>
          <a:p>
            <a:pPr>
              <a:lnSpc>
                <a:spcPct val="100000"/>
              </a:lnSpc>
            </a:pPr>
            <a:r>
              <a:rPr lang="en-US" dirty="0"/>
              <a:t>I never learned how to ride a bicycle.</a:t>
            </a:r>
            <a:endParaRPr lang="en-US" dirty="0">
              <a:cs typeface="Calibri" panose="020F0502020204030204"/>
            </a:endParaRPr>
          </a:p>
          <a:p>
            <a:pPr>
              <a:lnSpc>
                <a:spcPct val="100000"/>
              </a:lnSpc>
            </a:pPr>
            <a:r>
              <a:rPr lang="en-US" dirty="0"/>
              <a:t>I’ve met Tom Cruise.</a:t>
            </a:r>
            <a:endParaRPr lang="en-US" dirty="0">
              <a:cs typeface="Calibri"/>
            </a:endParaRPr>
          </a:p>
        </p:txBody>
      </p:sp>
      <p:pic>
        <p:nvPicPr>
          <p:cNvPr id="4" name="Picture 3">
            <a:extLst>
              <a:ext uri="{FF2B5EF4-FFF2-40B4-BE49-F238E27FC236}">
                <a16:creationId xmlns:a16="http://schemas.microsoft.com/office/drawing/2014/main" id="{B7B44712-D447-1B41-9974-2A869657FE1C}"/>
              </a:ext>
            </a:extLst>
          </p:cNvPr>
          <p:cNvPicPr>
            <a:picLocks noChangeAspect="1"/>
          </p:cNvPicPr>
          <p:nvPr/>
        </p:nvPicPr>
        <p:blipFill>
          <a:blip r:embed="rId3"/>
          <a:stretch>
            <a:fillRect/>
          </a:stretch>
        </p:blipFill>
        <p:spPr>
          <a:xfrm>
            <a:off x="5316551" y="1825095"/>
            <a:ext cx="3492487" cy="1890378"/>
          </a:xfrm>
          <a:prstGeom prst="rect">
            <a:avLst/>
          </a:prstGeom>
        </p:spPr>
      </p:pic>
    </p:spTree>
    <p:extLst>
      <p:ext uri="{BB962C8B-B14F-4D97-AF65-F5344CB8AC3E}">
        <p14:creationId xmlns:p14="http://schemas.microsoft.com/office/powerpoint/2010/main" val="16254838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fade">
                                      <p:cBhvr>
                                        <p:cTn id="7" dur="500"/>
                                        <p:tgtEl>
                                          <p:spTgt spid="6">
                                            <p:txEl>
                                              <p:pRg st="1" end="1"/>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animEffect transition="in" filter="fade">
                                      <p:cBhvr>
                                        <p:cTn id="11" dur="500"/>
                                        <p:tgtEl>
                                          <p:spTgt spid="6">
                                            <p:txEl>
                                              <p:pRg st="2" end="2"/>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animEffect transition="in" filter="fade">
                                      <p:cBhvr>
                                        <p:cTn id="15"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A7E273-3B8C-E041-BB36-06DA0F5AAB76}"/>
              </a:ext>
            </a:extLst>
          </p:cNvPr>
          <p:cNvSpPr>
            <a:spLocks noGrp="1"/>
          </p:cNvSpPr>
          <p:nvPr>
            <p:ph type="title"/>
          </p:nvPr>
        </p:nvSpPr>
        <p:spPr/>
        <p:txBody>
          <a:bodyPr/>
          <a:lstStyle/>
          <a:p>
            <a:r>
              <a:rPr lang="en-US" dirty="0"/>
              <a:t>Agenda</a:t>
            </a:r>
          </a:p>
        </p:txBody>
      </p:sp>
      <p:sp>
        <p:nvSpPr>
          <p:cNvPr id="3" name="Content Placeholder 2">
            <a:extLst>
              <a:ext uri="{FF2B5EF4-FFF2-40B4-BE49-F238E27FC236}">
                <a16:creationId xmlns:a16="http://schemas.microsoft.com/office/drawing/2014/main" id="{49E208AF-78FC-8E45-BF82-9C7902950539}"/>
              </a:ext>
            </a:extLst>
          </p:cNvPr>
          <p:cNvSpPr>
            <a:spLocks noGrp="1"/>
          </p:cNvSpPr>
          <p:nvPr>
            <p:ph sz="quarter" idx="10"/>
          </p:nvPr>
        </p:nvSpPr>
        <p:spPr/>
        <p:txBody>
          <a:bodyPr/>
          <a:lstStyle/>
          <a:p>
            <a:r>
              <a:rPr lang="en-US" dirty="0"/>
              <a:t>Welcome to Level One Summary of Activity</a:t>
            </a:r>
          </a:p>
          <a:p>
            <a:r>
              <a:rPr lang="en-US" dirty="0"/>
              <a:t>What are Drones?</a:t>
            </a:r>
          </a:p>
          <a:p>
            <a:r>
              <a:rPr lang="en-US" dirty="0"/>
              <a:t>History of Drones</a:t>
            </a:r>
          </a:p>
          <a:p>
            <a:r>
              <a:rPr lang="en-US" dirty="0"/>
              <a:t>What are the Uses of Drone?</a:t>
            </a:r>
          </a:p>
          <a:p>
            <a:r>
              <a:rPr lang="en-US" dirty="0"/>
              <a:t>How they Work? Propeller Activity</a:t>
            </a:r>
          </a:p>
          <a:p>
            <a:r>
              <a:rPr lang="en-US" dirty="0"/>
              <a:t>Components–Buckets of Parts</a:t>
            </a:r>
          </a:p>
          <a:p>
            <a:r>
              <a:rPr lang="en-US" dirty="0"/>
              <a:t>Language of Drone–Controller </a:t>
            </a:r>
          </a:p>
          <a:p>
            <a:r>
              <a:rPr lang="en-US" dirty="0"/>
              <a:t>Test Fly a Drone</a:t>
            </a:r>
          </a:p>
        </p:txBody>
      </p:sp>
    </p:spTree>
    <p:extLst>
      <p:ext uri="{BB962C8B-B14F-4D97-AF65-F5344CB8AC3E}">
        <p14:creationId xmlns:p14="http://schemas.microsoft.com/office/powerpoint/2010/main" val="4385381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02FF2C-F704-5844-9A10-89099F86DDEA}"/>
              </a:ext>
            </a:extLst>
          </p:cNvPr>
          <p:cNvSpPr>
            <a:spLocks noGrp="1"/>
          </p:cNvSpPr>
          <p:nvPr>
            <p:ph type="title"/>
          </p:nvPr>
        </p:nvSpPr>
        <p:spPr/>
        <p:txBody>
          <a:bodyPr/>
          <a:lstStyle/>
          <a:p>
            <a:r>
              <a:rPr lang="en-US" dirty="0"/>
              <a:t>Which one of these represents a drone?</a:t>
            </a:r>
          </a:p>
        </p:txBody>
      </p:sp>
      <p:pic>
        <p:nvPicPr>
          <p:cNvPr id="4" name="Picture 3">
            <a:extLst>
              <a:ext uri="{FF2B5EF4-FFF2-40B4-BE49-F238E27FC236}">
                <a16:creationId xmlns:a16="http://schemas.microsoft.com/office/drawing/2014/main" id="{4204E5A1-3EE5-594C-9BC2-982A15FAF69B}"/>
              </a:ext>
            </a:extLst>
          </p:cNvPr>
          <p:cNvPicPr>
            <a:picLocks noChangeAspect="1"/>
          </p:cNvPicPr>
          <p:nvPr/>
        </p:nvPicPr>
        <p:blipFill>
          <a:blip r:embed="rId3"/>
          <a:stretch>
            <a:fillRect/>
          </a:stretch>
        </p:blipFill>
        <p:spPr>
          <a:xfrm>
            <a:off x="1466374" y="1806808"/>
            <a:ext cx="2777008" cy="1801109"/>
          </a:xfrm>
          <a:prstGeom prst="rect">
            <a:avLst/>
          </a:prstGeom>
        </p:spPr>
      </p:pic>
      <p:pic>
        <p:nvPicPr>
          <p:cNvPr id="5" name="Picture 4">
            <a:extLst>
              <a:ext uri="{FF2B5EF4-FFF2-40B4-BE49-F238E27FC236}">
                <a16:creationId xmlns:a16="http://schemas.microsoft.com/office/drawing/2014/main" id="{6306FB07-8032-554E-BB90-DA7AA9F259B1}"/>
              </a:ext>
            </a:extLst>
          </p:cNvPr>
          <p:cNvPicPr>
            <a:picLocks noChangeAspect="1"/>
          </p:cNvPicPr>
          <p:nvPr/>
        </p:nvPicPr>
        <p:blipFill>
          <a:blip r:embed="rId4"/>
          <a:stretch>
            <a:fillRect/>
          </a:stretch>
        </p:blipFill>
        <p:spPr>
          <a:xfrm>
            <a:off x="1466374" y="3920641"/>
            <a:ext cx="2735754" cy="2012609"/>
          </a:xfrm>
          <a:prstGeom prst="rect">
            <a:avLst/>
          </a:prstGeom>
        </p:spPr>
      </p:pic>
      <p:pic>
        <p:nvPicPr>
          <p:cNvPr id="6" name="Picture 5">
            <a:extLst>
              <a:ext uri="{FF2B5EF4-FFF2-40B4-BE49-F238E27FC236}">
                <a16:creationId xmlns:a16="http://schemas.microsoft.com/office/drawing/2014/main" id="{1B7A12C7-81CE-014C-9D0C-5AD65FAED2F5}"/>
              </a:ext>
            </a:extLst>
          </p:cNvPr>
          <p:cNvPicPr>
            <a:picLocks noChangeAspect="1"/>
          </p:cNvPicPr>
          <p:nvPr/>
        </p:nvPicPr>
        <p:blipFill rotWithShape="1">
          <a:blip r:embed="rId5"/>
          <a:srcRect l="5665" r="12731"/>
          <a:stretch/>
        </p:blipFill>
        <p:spPr>
          <a:xfrm>
            <a:off x="4572000" y="3920641"/>
            <a:ext cx="2898039" cy="2012609"/>
          </a:xfrm>
          <a:prstGeom prst="rect">
            <a:avLst/>
          </a:prstGeom>
        </p:spPr>
      </p:pic>
      <p:pic>
        <p:nvPicPr>
          <p:cNvPr id="7" name="Picture 6">
            <a:extLst>
              <a:ext uri="{FF2B5EF4-FFF2-40B4-BE49-F238E27FC236}">
                <a16:creationId xmlns:a16="http://schemas.microsoft.com/office/drawing/2014/main" id="{0C4521E1-CC4B-9B4A-AEEF-109FB7323B81}"/>
              </a:ext>
            </a:extLst>
          </p:cNvPr>
          <p:cNvPicPr>
            <a:picLocks noChangeAspect="1"/>
          </p:cNvPicPr>
          <p:nvPr/>
        </p:nvPicPr>
        <p:blipFill>
          <a:blip r:embed="rId6"/>
          <a:stretch>
            <a:fillRect/>
          </a:stretch>
        </p:blipFill>
        <p:spPr>
          <a:xfrm>
            <a:off x="4572000" y="1785614"/>
            <a:ext cx="2898039" cy="1843496"/>
          </a:xfrm>
          <a:prstGeom prst="rect">
            <a:avLst/>
          </a:prstGeom>
        </p:spPr>
      </p:pic>
    </p:spTree>
    <p:extLst>
      <p:ext uri="{BB962C8B-B14F-4D97-AF65-F5344CB8AC3E}">
        <p14:creationId xmlns:p14="http://schemas.microsoft.com/office/powerpoint/2010/main" val="39104681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7F8A14-B206-E14C-A984-4CE8A3F35021}"/>
              </a:ext>
            </a:extLst>
          </p:cNvPr>
          <p:cNvSpPr>
            <a:spLocks noGrp="1"/>
          </p:cNvSpPr>
          <p:nvPr>
            <p:ph type="title"/>
          </p:nvPr>
        </p:nvSpPr>
        <p:spPr/>
        <p:txBody>
          <a:bodyPr/>
          <a:lstStyle/>
          <a:p>
            <a:r>
              <a:rPr lang="en-US" dirty="0"/>
              <a:t>What are Drones?</a:t>
            </a:r>
          </a:p>
        </p:txBody>
      </p:sp>
      <p:sp>
        <p:nvSpPr>
          <p:cNvPr id="3" name="Content Placeholder 2">
            <a:extLst>
              <a:ext uri="{FF2B5EF4-FFF2-40B4-BE49-F238E27FC236}">
                <a16:creationId xmlns:a16="http://schemas.microsoft.com/office/drawing/2014/main" id="{80D715D5-9DCE-B249-A640-593ADC89DBA7}"/>
              </a:ext>
            </a:extLst>
          </p:cNvPr>
          <p:cNvSpPr>
            <a:spLocks noGrp="1"/>
          </p:cNvSpPr>
          <p:nvPr>
            <p:ph sz="quarter" idx="10"/>
          </p:nvPr>
        </p:nvSpPr>
        <p:spPr/>
        <p:txBody>
          <a:bodyPr/>
          <a:lstStyle/>
          <a:p>
            <a:pPr marL="0" indent="0">
              <a:buNone/>
            </a:pPr>
            <a:r>
              <a:rPr lang="en-US" dirty="0"/>
              <a:t>They are aircraft </a:t>
            </a:r>
            <a:r>
              <a:rPr lang="en-US" b="1" dirty="0"/>
              <a:t>without</a:t>
            </a:r>
            <a:r>
              <a:rPr lang="en-US" dirty="0"/>
              <a:t> a human pilot aboard.</a:t>
            </a:r>
          </a:p>
          <a:p>
            <a:pPr marL="0" indent="0">
              <a:buNone/>
            </a:pPr>
            <a:r>
              <a:rPr lang="en-US" dirty="0"/>
              <a:t>A human will program or control the vehicle remotely.</a:t>
            </a:r>
          </a:p>
        </p:txBody>
      </p:sp>
    </p:spTree>
    <p:extLst>
      <p:ext uri="{BB962C8B-B14F-4D97-AF65-F5344CB8AC3E}">
        <p14:creationId xmlns:p14="http://schemas.microsoft.com/office/powerpoint/2010/main" val="9485059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2DE780-8A43-A74E-B67D-059F7A733E64}"/>
              </a:ext>
            </a:extLst>
          </p:cNvPr>
          <p:cNvSpPr>
            <a:spLocks noGrp="1"/>
          </p:cNvSpPr>
          <p:nvPr>
            <p:ph type="title"/>
          </p:nvPr>
        </p:nvSpPr>
        <p:spPr/>
        <p:txBody>
          <a:bodyPr/>
          <a:lstStyle/>
          <a:p>
            <a:r>
              <a:rPr lang="en-US" dirty="0"/>
              <a:t>History of Flight</a:t>
            </a:r>
          </a:p>
        </p:txBody>
      </p:sp>
      <p:sp>
        <p:nvSpPr>
          <p:cNvPr id="3" name="Content Placeholder 2">
            <a:extLst>
              <a:ext uri="{FF2B5EF4-FFF2-40B4-BE49-F238E27FC236}">
                <a16:creationId xmlns:a16="http://schemas.microsoft.com/office/drawing/2014/main" id="{00E73501-A06A-F840-990A-6ED5096D3D80}"/>
              </a:ext>
            </a:extLst>
          </p:cNvPr>
          <p:cNvSpPr>
            <a:spLocks noGrp="1"/>
          </p:cNvSpPr>
          <p:nvPr>
            <p:ph sz="quarter" idx="10"/>
          </p:nvPr>
        </p:nvSpPr>
        <p:spPr/>
        <p:txBody>
          <a:bodyPr/>
          <a:lstStyle/>
          <a:p>
            <a:pPr marL="457200" indent="-457200">
              <a:buFont typeface="+mj-lt"/>
              <a:buAutoNum type="alphaUcPeriod"/>
            </a:pPr>
            <a:r>
              <a:rPr lang="en-US" dirty="0"/>
              <a:t>First Commercial Drone Uses</a:t>
            </a:r>
          </a:p>
          <a:p>
            <a:pPr marL="457200" indent="-457200">
              <a:buFont typeface="+mj-lt"/>
              <a:buAutoNum type="alphaUcPeriod"/>
            </a:pPr>
            <a:r>
              <a:rPr lang="en-US" dirty="0"/>
              <a:t>A modern airliner, Boeing 247, flies for the first time</a:t>
            </a:r>
          </a:p>
          <a:p>
            <a:pPr marL="457200" indent="-457200">
              <a:buFont typeface="+mj-lt"/>
              <a:buAutoNum type="alphaUcPeriod"/>
            </a:pPr>
            <a:r>
              <a:rPr lang="en-US" dirty="0"/>
              <a:t>A remote-controlled drone prototype takes off from </a:t>
            </a:r>
            <a:r>
              <a:rPr lang="en-US" dirty="0">
                <a:hlinkClick r:id="rId3"/>
              </a:rPr>
              <a:t>Hilo Naval Air Station</a:t>
            </a:r>
            <a:r>
              <a:rPr lang="en-US" dirty="0"/>
              <a:t> in Hawaii</a:t>
            </a:r>
          </a:p>
          <a:p>
            <a:pPr marL="457200" indent="-457200">
              <a:buFont typeface="+mj-lt"/>
              <a:buAutoNum type="alphaUcPeriod"/>
            </a:pPr>
            <a:r>
              <a:rPr lang="en-US" dirty="0"/>
              <a:t>First Lunar moon landing</a:t>
            </a:r>
          </a:p>
          <a:p>
            <a:pPr marL="457200" indent="-457200">
              <a:buFont typeface="+mj-lt"/>
              <a:buAutoNum type="alphaUcPeriod"/>
            </a:pPr>
            <a:r>
              <a:rPr lang="en-US" dirty="0"/>
              <a:t>The Wright brothers fly the first airplane, called the Wright Flyer, at Kitty Hawk, NC</a:t>
            </a:r>
          </a:p>
          <a:p>
            <a:pPr marL="457200" indent="-457200">
              <a:buFont typeface="+mj-lt"/>
              <a:buAutoNum type="alphaUcPeriod"/>
            </a:pPr>
            <a:r>
              <a:rPr lang="en-US" dirty="0"/>
              <a:t>First helicopter flight occurs in Stratford, CT</a:t>
            </a:r>
          </a:p>
        </p:txBody>
      </p:sp>
    </p:spTree>
    <p:extLst>
      <p:ext uri="{BB962C8B-B14F-4D97-AF65-F5344CB8AC3E}">
        <p14:creationId xmlns:p14="http://schemas.microsoft.com/office/powerpoint/2010/main" val="36869771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2DE780-8A43-A74E-B67D-059F7A733E64}"/>
              </a:ext>
            </a:extLst>
          </p:cNvPr>
          <p:cNvSpPr>
            <a:spLocks noGrp="1"/>
          </p:cNvSpPr>
          <p:nvPr>
            <p:ph type="title"/>
          </p:nvPr>
        </p:nvSpPr>
        <p:spPr/>
        <p:txBody>
          <a:bodyPr/>
          <a:lstStyle/>
          <a:p>
            <a:r>
              <a:rPr lang="en-US" dirty="0"/>
              <a:t>History of Flight—Answers</a:t>
            </a:r>
          </a:p>
        </p:txBody>
      </p:sp>
      <p:sp>
        <p:nvSpPr>
          <p:cNvPr id="3" name="Content Placeholder 2">
            <a:extLst>
              <a:ext uri="{FF2B5EF4-FFF2-40B4-BE49-F238E27FC236}">
                <a16:creationId xmlns:a16="http://schemas.microsoft.com/office/drawing/2014/main" id="{00E73501-A06A-F840-990A-6ED5096D3D80}"/>
              </a:ext>
            </a:extLst>
          </p:cNvPr>
          <p:cNvSpPr>
            <a:spLocks noGrp="1"/>
          </p:cNvSpPr>
          <p:nvPr>
            <p:ph sz="quarter" idx="10"/>
          </p:nvPr>
        </p:nvSpPr>
        <p:spPr/>
        <p:txBody>
          <a:bodyPr/>
          <a:lstStyle/>
          <a:p>
            <a:r>
              <a:rPr lang="en-US" b="1" dirty="0">
                <a:solidFill>
                  <a:schemeClr val="accent1"/>
                </a:solidFill>
              </a:rPr>
              <a:t>December 17, 1903: </a:t>
            </a:r>
            <a:r>
              <a:rPr lang="en-US" dirty="0"/>
              <a:t>The Wright brothers fly the first airplane, called the Wright Flyer, at Kitty Hawk, NC</a:t>
            </a:r>
          </a:p>
          <a:p>
            <a:r>
              <a:rPr lang="en-US" b="1" dirty="0">
                <a:solidFill>
                  <a:schemeClr val="accent1"/>
                </a:solidFill>
              </a:rPr>
              <a:t>February 8, 1933: </a:t>
            </a:r>
            <a:r>
              <a:rPr lang="en-US" dirty="0"/>
              <a:t>A modern airliner, Boeing 247, flies for the first time</a:t>
            </a:r>
          </a:p>
          <a:p>
            <a:r>
              <a:rPr lang="en-US" b="1" dirty="0">
                <a:solidFill>
                  <a:schemeClr val="accent1"/>
                </a:solidFill>
              </a:rPr>
              <a:t>September 14, 1939: </a:t>
            </a:r>
            <a:r>
              <a:rPr lang="en-US" dirty="0"/>
              <a:t>First helicopter flight occurs in Stratford, CT</a:t>
            </a:r>
          </a:p>
          <a:p>
            <a:r>
              <a:rPr lang="en-US" b="1" dirty="0">
                <a:solidFill>
                  <a:schemeClr val="accent1"/>
                </a:solidFill>
              </a:rPr>
              <a:t>August 6, 1946: </a:t>
            </a:r>
            <a:r>
              <a:rPr lang="en-US" dirty="0"/>
              <a:t>A remote-controlled drone prototype takes off from </a:t>
            </a:r>
            <a:r>
              <a:rPr lang="en-US" dirty="0">
                <a:hlinkClick r:id="rId3"/>
              </a:rPr>
              <a:t>Hilo Naval Air Station</a:t>
            </a:r>
            <a:r>
              <a:rPr lang="en-US" dirty="0"/>
              <a:t> in Hawaii</a:t>
            </a:r>
          </a:p>
          <a:p>
            <a:r>
              <a:rPr lang="en-US" b="1" dirty="0">
                <a:solidFill>
                  <a:schemeClr val="accent1"/>
                </a:solidFill>
              </a:rPr>
              <a:t>July 16, 1969: </a:t>
            </a:r>
            <a:r>
              <a:rPr lang="en-US" dirty="0"/>
              <a:t>First Lunar moon landing</a:t>
            </a:r>
          </a:p>
          <a:p>
            <a:r>
              <a:rPr lang="en-US" b="1" dirty="0">
                <a:solidFill>
                  <a:schemeClr val="accent1"/>
                </a:solidFill>
              </a:rPr>
              <a:t>June 10, 2014: </a:t>
            </a:r>
            <a:r>
              <a:rPr lang="en-US" dirty="0"/>
              <a:t>First Commercial Drone Uses</a:t>
            </a:r>
          </a:p>
        </p:txBody>
      </p:sp>
    </p:spTree>
    <p:extLst>
      <p:ext uri="{BB962C8B-B14F-4D97-AF65-F5344CB8AC3E}">
        <p14:creationId xmlns:p14="http://schemas.microsoft.com/office/powerpoint/2010/main" val="20616543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1586EFC-CD48-714B-AEB3-917AEB3836C5}"/>
              </a:ext>
            </a:extLst>
          </p:cNvPr>
          <p:cNvSpPr>
            <a:spLocks noGrp="1"/>
          </p:cNvSpPr>
          <p:nvPr>
            <p:ph type="title"/>
          </p:nvPr>
        </p:nvSpPr>
        <p:spPr/>
        <p:txBody>
          <a:bodyPr/>
          <a:lstStyle/>
          <a:p>
            <a:r>
              <a:rPr lang="en-US" dirty="0"/>
              <a:t>How are Drones Used?</a:t>
            </a:r>
          </a:p>
        </p:txBody>
      </p:sp>
      <p:sp>
        <p:nvSpPr>
          <p:cNvPr id="5" name="Content Placeholder 4">
            <a:extLst>
              <a:ext uri="{FF2B5EF4-FFF2-40B4-BE49-F238E27FC236}">
                <a16:creationId xmlns:a16="http://schemas.microsoft.com/office/drawing/2014/main" id="{B75BB886-4312-584D-977F-45B7E3D07022}"/>
              </a:ext>
            </a:extLst>
          </p:cNvPr>
          <p:cNvSpPr>
            <a:spLocks noGrp="1"/>
          </p:cNvSpPr>
          <p:nvPr>
            <p:ph sz="quarter" idx="10"/>
          </p:nvPr>
        </p:nvSpPr>
        <p:spPr/>
        <p:txBody>
          <a:bodyPr/>
          <a:lstStyle/>
          <a:p>
            <a:pPr marL="457200" indent="-457200">
              <a:buFont typeface="+mj-lt"/>
              <a:buAutoNum type="arabicPeriod"/>
            </a:pPr>
            <a:r>
              <a:rPr lang="en-US" dirty="0"/>
              <a:t>Aerial Photography and Videography</a:t>
            </a:r>
          </a:p>
          <a:p>
            <a:pPr marL="457200" indent="-457200">
              <a:buFont typeface="+mj-lt"/>
              <a:buAutoNum type="arabicPeriod"/>
            </a:pPr>
            <a:r>
              <a:rPr lang="en-US" dirty="0"/>
              <a:t>Farming and Agriculture</a:t>
            </a:r>
          </a:p>
          <a:p>
            <a:pPr marL="457200" indent="-457200">
              <a:buFont typeface="+mj-lt"/>
              <a:buAutoNum type="arabicPeriod"/>
            </a:pPr>
            <a:r>
              <a:rPr lang="en-US" dirty="0"/>
              <a:t>Commercial and Construction</a:t>
            </a:r>
          </a:p>
          <a:p>
            <a:pPr marL="457200" indent="-457200">
              <a:buFont typeface="+mj-lt"/>
              <a:buAutoNum type="arabicPeriod"/>
            </a:pPr>
            <a:r>
              <a:rPr lang="en-US" dirty="0"/>
              <a:t>Sport–Drone Racing</a:t>
            </a:r>
          </a:p>
          <a:p>
            <a:pPr marL="457200" indent="-457200">
              <a:buFont typeface="+mj-lt"/>
              <a:buAutoNum type="arabicPeriod"/>
            </a:pPr>
            <a:r>
              <a:rPr lang="en-US" dirty="0"/>
              <a:t>Entertainment–Light Show (Olympics)</a:t>
            </a:r>
          </a:p>
          <a:p>
            <a:pPr marL="457200" indent="-457200">
              <a:buFont typeface="+mj-lt"/>
              <a:buAutoNum type="arabicPeriod"/>
            </a:pPr>
            <a:r>
              <a:rPr lang="en-US" dirty="0"/>
              <a:t>Aerial Delivery–Amazon</a:t>
            </a:r>
          </a:p>
          <a:p>
            <a:pPr marL="457200" indent="-457200">
              <a:buFont typeface="+mj-lt"/>
              <a:buAutoNum type="arabicPeriod"/>
            </a:pPr>
            <a:r>
              <a:rPr lang="en-US" dirty="0"/>
              <a:t>Filming and Movies</a:t>
            </a:r>
          </a:p>
          <a:p>
            <a:pPr marL="457200" indent="-457200">
              <a:buFont typeface="+mj-lt"/>
              <a:buAutoNum type="arabicPeriod"/>
            </a:pPr>
            <a:r>
              <a:rPr lang="en-US" dirty="0"/>
              <a:t>Firefighting</a:t>
            </a:r>
          </a:p>
        </p:txBody>
      </p:sp>
      <p:pic>
        <p:nvPicPr>
          <p:cNvPr id="7" name="Picture 6">
            <a:extLst>
              <a:ext uri="{FF2B5EF4-FFF2-40B4-BE49-F238E27FC236}">
                <a16:creationId xmlns:a16="http://schemas.microsoft.com/office/drawing/2014/main" id="{61604630-D6F9-C045-B106-D14EE258B44F}"/>
              </a:ext>
            </a:extLst>
          </p:cNvPr>
          <p:cNvPicPr>
            <a:picLocks noChangeAspect="1"/>
          </p:cNvPicPr>
          <p:nvPr/>
        </p:nvPicPr>
        <p:blipFill rotWithShape="1">
          <a:blip r:embed="rId3">
            <a:extLst>
              <a:ext uri="{28A0092B-C50C-407E-A947-70E740481C1C}">
                <a14:useLocalDpi xmlns:a14="http://schemas.microsoft.com/office/drawing/2010/main" val="0"/>
              </a:ext>
            </a:extLst>
          </a:blip>
          <a:srcRect l="1" r="50495"/>
          <a:stretch/>
        </p:blipFill>
        <p:spPr>
          <a:xfrm>
            <a:off x="6421118" y="1825097"/>
            <a:ext cx="2387920" cy="2709550"/>
          </a:xfrm>
          <a:prstGeom prst="rect">
            <a:avLst/>
          </a:prstGeom>
        </p:spPr>
      </p:pic>
      <p:pic>
        <p:nvPicPr>
          <p:cNvPr id="8" name="Picture 7">
            <a:extLst>
              <a:ext uri="{FF2B5EF4-FFF2-40B4-BE49-F238E27FC236}">
                <a16:creationId xmlns:a16="http://schemas.microsoft.com/office/drawing/2014/main" id="{9BC7FFA5-4CE7-F948-BD43-B1E56476A01C}"/>
              </a:ext>
            </a:extLst>
          </p:cNvPr>
          <p:cNvPicPr>
            <a:picLocks noChangeAspect="1"/>
          </p:cNvPicPr>
          <p:nvPr/>
        </p:nvPicPr>
        <p:blipFill rotWithShape="1">
          <a:blip r:embed="rId3">
            <a:extLst>
              <a:ext uri="{28A0092B-C50C-407E-A947-70E740481C1C}">
                <a14:useLocalDpi xmlns:a14="http://schemas.microsoft.com/office/drawing/2010/main" val="0"/>
              </a:ext>
            </a:extLst>
          </a:blip>
          <a:srcRect l="50430" t="52009" r="66"/>
          <a:stretch/>
        </p:blipFill>
        <p:spPr>
          <a:xfrm>
            <a:off x="6421118" y="4534647"/>
            <a:ext cx="2387920" cy="1300314"/>
          </a:xfrm>
          <a:prstGeom prst="rect">
            <a:avLst/>
          </a:prstGeom>
        </p:spPr>
      </p:pic>
    </p:spTree>
    <p:extLst>
      <p:ext uri="{BB962C8B-B14F-4D97-AF65-F5344CB8AC3E}">
        <p14:creationId xmlns:p14="http://schemas.microsoft.com/office/powerpoint/2010/main" val="3234456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fade">
                                      <p:cBhvr>
                                        <p:cTn id="27" dur="5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fade">
                                      <p:cBhvr>
                                        <p:cTn id="32" dur="500"/>
                                        <p:tgtEl>
                                          <p:spTgt spid="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5">
                                            <p:txEl>
                                              <p:pRg st="6" end="6"/>
                                            </p:txEl>
                                          </p:spTgt>
                                        </p:tgtEl>
                                        <p:attrNameLst>
                                          <p:attrName>style.visibility</p:attrName>
                                        </p:attrNameLst>
                                      </p:cBhvr>
                                      <p:to>
                                        <p:strVal val="visible"/>
                                      </p:to>
                                    </p:set>
                                    <p:animEffect transition="in" filter="fade">
                                      <p:cBhvr>
                                        <p:cTn id="37" dur="500"/>
                                        <p:tgtEl>
                                          <p:spTgt spid="5">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5">
                                            <p:txEl>
                                              <p:pRg st="7" end="7"/>
                                            </p:txEl>
                                          </p:spTgt>
                                        </p:tgtEl>
                                        <p:attrNameLst>
                                          <p:attrName>style.visibility</p:attrName>
                                        </p:attrNameLst>
                                      </p:cBhvr>
                                      <p:to>
                                        <p:strVal val="visible"/>
                                      </p:to>
                                    </p:set>
                                    <p:animEffect transition="in" filter="fade">
                                      <p:cBhvr>
                                        <p:cTn id="42" dur="500"/>
                                        <p:tgtEl>
                                          <p:spTgt spid="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48EFC4-F969-C84D-9AA1-CD21508EC05A}"/>
              </a:ext>
            </a:extLst>
          </p:cNvPr>
          <p:cNvSpPr>
            <a:spLocks noGrp="1"/>
          </p:cNvSpPr>
          <p:nvPr>
            <p:ph type="title"/>
          </p:nvPr>
        </p:nvSpPr>
        <p:spPr/>
        <p:txBody>
          <a:bodyPr/>
          <a:lstStyle/>
          <a:p>
            <a:r>
              <a:rPr lang="en-US" dirty="0"/>
              <a:t>Drone Uses</a:t>
            </a:r>
          </a:p>
        </p:txBody>
      </p:sp>
      <p:sp>
        <p:nvSpPr>
          <p:cNvPr id="3" name="Content Placeholder 2">
            <a:extLst>
              <a:ext uri="{FF2B5EF4-FFF2-40B4-BE49-F238E27FC236}">
                <a16:creationId xmlns:a16="http://schemas.microsoft.com/office/drawing/2014/main" id="{C6E19559-8439-BA47-8059-59721EDC0AC6}"/>
              </a:ext>
            </a:extLst>
          </p:cNvPr>
          <p:cNvSpPr>
            <a:spLocks noGrp="1"/>
          </p:cNvSpPr>
          <p:nvPr>
            <p:ph sz="quarter" idx="10"/>
          </p:nvPr>
        </p:nvSpPr>
        <p:spPr/>
        <p:txBody>
          <a:bodyPr lIns="91440" tIns="45720" rIns="91440" bIns="45720" anchor="t"/>
          <a:lstStyle/>
          <a:p>
            <a:pPr marL="457200" indent="-457200">
              <a:buAutoNum type="arabicPeriod" startAt="9"/>
            </a:pPr>
            <a:r>
              <a:rPr lang="en-US" dirty="0"/>
              <a:t>Hunting</a:t>
            </a:r>
            <a:endParaRPr lang="en-US" dirty="0">
              <a:cs typeface="Calibri" panose="020F0502020204030204"/>
            </a:endParaRPr>
          </a:p>
          <a:p>
            <a:pPr marL="457200" indent="-457200">
              <a:buAutoNum type="arabicPeriod" startAt="9"/>
            </a:pPr>
            <a:r>
              <a:rPr lang="en-US" dirty="0"/>
              <a:t>Hard and Critical Process (Powerlines)</a:t>
            </a:r>
            <a:endParaRPr lang="en-US" dirty="0">
              <a:cs typeface="Calibri"/>
            </a:endParaRPr>
          </a:p>
          <a:p>
            <a:pPr marL="457200" indent="-457200">
              <a:buAutoNum type="arabicPeriod" startAt="9"/>
            </a:pPr>
            <a:r>
              <a:rPr lang="en-US" dirty="0"/>
              <a:t>Military</a:t>
            </a:r>
            <a:endParaRPr lang="en-US" dirty="0">
              <a:cs typeface="Calibri" panose="020F0502020204030204"/>
            </a:endParaRPr>
          </a:p>
          <a:p>
            <a:pPr marL="457200" indent="-457200">
              <a:buAutoNum type="arabicPeriod" startAt="9"/>
            </a:pPr>
            <a:r>
              <a:rPr lang="en-US" dirty="0"/>
              <a:t>Mapping</a:t>
            </a:r>
            <a:endParaRPr lang="en-US" dirty="0">
              <a:cs typeface="Calibri" panose="020F0502020204030204"/>
            </a:endParaRPr>
          </a:p>
          <a:p>
            <a:pPr marL="457200" indent="-457200">
              <a:buAutoNum type="arabicPeriod" startAt="9"/>
            </a:pPr>
            <a:r>
              <a:rPr lang="en-US" dirty="0"/>
              <a:t>Medical</a:t>
            </a:r>
            <a:endParaRPr lang="en-US" dirty="0">
              <a:cs typeface="Calibri" panose="020F0502020204030204"/>
            </a:endParaRPr>
          </a:p>
          <a:p>
            <a:pPr marL="457200" indent="-457200">
              <a:buAutoNum type="arabicPeriod" startAt="9"/>
            </a:pPr>
            <a:r>
              <a:rPr lang="en-US" dirty="0"/>
              <a:t>Law Enforcement</a:t>
            </a:r>
            <a:endParaRPr lang="en-US" dirty="0">
              <a:cs typeface="Calibri" panose="020F0502020204030204"/>
            </a:endParaRPr>
          </a:p>
          <a:p>
            <a:pPr marL="457200" indent="-457200">
              <a:buAutoNum type="arabicPeriod" startAt="9"/>
            </a:pPr>
            <a:r>
              <a:rPr lang="en-US" dirty="0"/>
              <a:t>Human Passenger</a:t>
            </a:r>
            <a:endParaRPr lang="en-US" dirty="0">
              <a:cs typeface="Calibri" panose="020F0502020204030204"/>
            </a:endParaRPr>
          </a:p>
        </p:txBody>
      </p:sp>
      <p:pic>
        <p:nvPicPr>
          <p:cNvPr id="4" name="Picture 3">
            <a:extLst>
              <a:ext uri="{FF2B5EF4-FFF2-40B4-BE49-F238E27FC236}">
                <a16:creationId xmlns:a16="http://schemas.microsoft.com/office/drawing/2014/main" id="{F56FE5BF-1CB6-114E-9D99-E5F4AD30165E}"/>
              </a:ext>
            </a:extLst>
          </p:cNvPr>
          <p:cNvPicPr>
            <a:picLocks noChangeAspect="1"/>
          </p:cNvPicPr>
          <p:nvPr/>
        </p:nvPicPr>
        <p:blipFill>
          <a:blip r:embed="rId2"/>
          <a:stretch>
            <a:fillRect/>
          </a:stretch>
        </p:blipFill>
        <p:spPr>
          <a:xfrm>
            <a:off x="6421119" y="1825096"/>
            <a:ext cx="2387919" cy="1455719"/>
          </a:xfrm>
          <a:prstGeom prst="rect">
            <a:avLst/>
          </a:prstGeom>
        </p:spPr>
      </p:pic>
      <p:pic>
        <p:nvPicPr>
          <p:cNvPr id="5" name="Picture 4">
            <a:extLst>
              <a:ext uri="{FF2B5EF4-FFF2-40B4-BE49-F238E27FC236}">
                <a16:creationId xmlns:a16="http://schemas.microsoft.com/office/drawing/2014/main" id="{B184CD11-0D8B-534A-AA24-A57916378EC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21119" y="4624019"/>
            <a:ext cx="2387920" cy="1582807"/>
          </a:xfrm>
          <a:prstGeom prst="rect">
            <a:avLst/>
          </a:prstGeom>
        </p:spPr>
      </p:pic>
      <p:pic>
        <p:nvPicPr>
          <p:cNvPr id="6" name="Picture 5">
            <a:extLst>
              <a:ext uri="{FF2B5EF4-FFF2-40B4-BE49-F238E27FC236}">
                <a16:creationId xmlns:a16="http://schemas.microsoft.com/office/drawing/2014/main" id="{1076DDC6-0632-7740-94AF-C5694C177A3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21119" y="3280815"/>
            <a:ext cx="2387920" cy="1343204"/>
          </a:xfrm>
          <a:prstGeom prst="rect">
            <a:avLst/>
          </a:prstGeom>
        </p:spPr>
      </p:pic>
    </p:spTree>
    <p:extLst>
      <p:ext uri="{BB962C8B-B14F-4D97-AF65-F5344CB8AC3E}">
        <p14:creationId xmlns:p14="http://schemas.microsoft.com/office/powerpoint/2010/main" val="11031626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Boeing">
      <a:dk1>
        <a:srgbClr val="0033A1"/>
      </a:dk1>
      <a:lt1>
        <a:srgbClr val="FFFFFF"/>
      </a:lt1>
      <a:dk2>
        <a:srgbClr val="000000"/>
      </a:dk2>
      <a:lt2>
        <a:srgbClr val="E7E6E6"/>
      </a:lt2>
      <a:accent1>
        <a:srgbClr val="009ADE"/>
      </a:accent1>
      <a:accent2>
        <a:srgbClr val="FFDA00"/>
      </a:accent2>
      <a:accent3>
        <a:srgbClr val="80BC00"/>
      </a:accent3>
      <a:accent4>
        <a:srgbClr val="EC008C"/>
      </a:accent4>
      <a:accent5>
        <a:srgbClr val="5B9BD5"/>
      </a:accent5>
      <a:accent6>
        <a:srgbClr val="7F7F7F"/>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Thumbnail xmlns="0b5f8546-f232-423b-b5ab-b50858856574">
      <Url xsi:nil="true"/>
      <Description xsi:nil="true"/>
    </Thumbnail>
    <_ip_UnifiedCompliancePolicyProperties xmlns="http://schemas.microsoft.com/sharepoint/v3" xsi:nil="true"/>
    <_Flow_SignoffStatus xmlns="0b5f8546-f232-423b-b5ab-b50858856574"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560CF659410E6A45AEE53BA4746D6574" ma:contentTypeVersion="17" ma:contentTypeDescription="Create a new document." ma:contentTypeScope="" ma:versionID="374f772c39dd90476ca6362ffb33a326">
  <xsd:schema xmlns:xsd="http://www.w3.org/2001/XMLSchema" xmlns:xs="http://www.w3.org/2001/XMLSchema" xmlns:p="http://schemas.microsoft.com/office/2006/metadata/properties" xmlns:ns1="http://schemas.microsoft.com/sharepoint/v3" xmlns:ns2="0b5f8546-f232-423b-b5ab-b50858856574" xmlns:ns3="2f80ae54-6d9f-4f2a-b7e8-58987361d6c8" targetNamespace="http://schemas.microsoft.com/office/2006/metadata/properties" ma:root="true" ma:fieldsID="1d4f8fd3078afd6fa601b97a66d2f801" ns1:_="" ns2:_="" ns3:_="">
    <xsd:import namespace="http://schemas.microsoft.com/sharepoint/v3"/>
    <xsd:import namespace="0b5f8546-f232-423b-b5ab-b50858856574"/>
    <xsd:import namespace="2f80ae54-6d9f-4f2a-b7e8-58987361d6c8"/>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3:SharedWithUsers" minOccurs="0"/>
                <xsd:element ref="ns3:SharedWithDetails" minOccurs="0"/>
                <xsd:element ref="ns2:MediaServiceGenerationTime" minOccurs="0"/>
                <xsd:element ref="ns2:MediaServiceEventHashCode" minOccurs="0"/>
                <xsd:element ref="ns2:MediaServiceDateTaken" minOccurs="0"/>
                <xsd:element ref="ns2:MediaServiceLocation" minOccurs="0"/>
                <xsd:element ref="ns2:MediaServiceAutoKeyPoints" minOccurs="0"/>
                <xsd:element ref="ns2:MediaServiceKeyPoints" minOccurs="0"/>
                <xsd:element ref="ns1:_ip_UnifiedCompliancePolicyProperties" minOccurs="0"/>
                <xsd:element ref="ns1:_ip_UnifiedCompliancePolicyUIAction" minOccurs="0"/>
                <xsd:element ref="ns2:_Flow_SignoffStatus" minOccurs="0"/>
                <xsd:element ref="ns2:Thumbnai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xsd:simpleType>
        <xsd:restriction base="dms:Note"/>
      </xsd:simpleType>
    </xsd:element>
    <xsd:element name="_ip_UnifiedCompliancePolicyUIAction" ma:index="21"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b5f8546-f232-423b-b5ab-b5085885657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_Flow_SignoffStatus" ma:index="22" nillable="true" ma:displayName="Sign-off status" ma:internalName="Sign_x002d_off_x0020_status">
      <xsd:simpleType>
        <xsd:restriction base="dms:Text"/>
      </xsd:simpleType>
    </xsd:element>
    <xsd:element name="Thumbnail" ma:index="23" nillable="true" ma:displayName="Thumbnail" ma:format="Image" ma:internalName="Thumbnail">
      <xsd:complexType>
        <xsd:complexContent>
          <xsd:extension base="dms:URL">
            <xsd:sequence>
              <xsd:element name="Url" type="dms:ValidUrl" minOccurs="0" nillable="true"/>
              <xsd:element name="Description" type="xsd:string"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2f80ae54-6d9f-4f2a-b7e8-58987361d6c8"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FEF78E3-224A-44F1-B270-75417004E51A}">
  <ds:schemaRefs>
    <ds:schemaRef ds:uri="http://schemas.microsoft.com/sharepoint/v3/contenttype/forms"/>
  </ds:schemaRefs>
</ds:datastoreItem>
</file>

<file path=customXml/itemProps2.xml><?xml version="1.0" encoding="utf-8"?>
<ds:datastoreItem xmlns:ds="http://schemas.openxmlformats.org/officeDocument/2006/customXml" ds:itemID="{330B9A66-A634-4E29-9479-AC15FB4B43C9}">
  <ds:schemaRefs>
    <ds:schemaRef ds:uri="http://schemas.microsoft.com/office/2006/metadata/properties"/>
    <ds:schemaRef ds:uri="http://schemas.microsoft.com/office/infopath/2007/PartnerControls"/>
    <ds:schemaRef ds:uri="http://www.w3.org/XML/1998/namespace"/>
    <ds:schemaRef ds:uri="http://purl.org/dc/terms/"/>
    <ds:schemaRef ds:uri="http://purl.org/dc/elements/1.1/"/>
    <ds:schemaRef ds:uri="0b5f8546-f232-423b-b5ab-b50858856574"/>
    <ds:schemaRef ds:uri="http://schemas.microsoft.com/office/2006/documentManagement/types"/>
    <ds:schemaRef ds:uri="http://schemas.openxmlformats.org/package/2006/metadata/core-properties"/>
    <ds:schemaRef ds:uri="2f80ae54-6d9f-4f2a-b7e8-58987361d6c8"/>
    <ds:schemaRef ds:uri="http://schemas.microsoft.com/sharepoint/v3"/>
    <ds:schemaRef ds:uri="http://purl.org/dc/dcmitype/"/>
  </ds:schemaRefs>
</ds:datastoreItem>
</file>

<file path=customXml/itemProps3.xml><?xml version="1.0" encoding="utf-8"?>
<ds:datastoreItem xmlns:ds="http://schemas.openxmlformats.org/officeDocument/2006/customXml" ds:itemID="{E1F3C00A-AB28-4820-8BE1-7B935C72A40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0b5f8546-f232-423b-b5ab-b50858856574"/>
    <ds:schemaRef ds:uri="2f80ae54-6d9f-4f2a-b7e8-58987361d6c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168</TotalTime>
  <Words>759</Words>
  <Application>Microsoft Office PowerPoint</Application>
  <PresentationFormat>On-screen Show (4:3)</PresentationFormat>
  <Paragraphs>96</Paragraphs>
  <Slides>13</Slides>
  <Notes>9</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Office Theme</vt:lpstr>
      <vt:lpstr>PowerPoint Presentation</vt:lpstr>
      <vt:lpstr>Introduction</vt:lpstr>
      <vt:lpstr>Agenda</vt:lpstr>
      <vt:lpstr>Which one of these represents a drone?</vt:lpstr>
      <vt:lpstr>What are Drones?</vt:lpstr>
      <vt:lpstr>History of Flight</vt:lpstr>
      <vt:lpstr>History of Flight—Answers</vt:lpstr>
      <vt:lpstr>How are Drones Used?</vt:lpstr>
      <vt:lpstr>Drone Uses</vt:lpstr>
      <vt:lpstr>Let’s Fly a Drone</vt:lpstr>
      <vt:lpstr>Welcome to Flight School!</vt:lpstr>
      <vt:lpstr>Let’s Fly a Drone</vt:lpstr>
      <vt:lpstr>What to Learn From the Flight–Level 1</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Becky Johnson</dc:creator>
  <cp:lastModifiedBy>Eric Patnoudes</cp:lastModifiedBy>
  <cp:revision>35</cp:revision>
  <dcterms:created xsi:type="dcterms:W3CDTF">2020-09-28T19:11:39Z</dcterms:created>
  <dcterms:modified xsi:type="dcterms:W3CDTF">2023-05-22T19:45:36Z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0x010100560CF659410E6A45AEE53BA4746D6574</vt:lpwstr>
  </property>
</Properties>
</file>